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3-2.png>
</file>

<file path=ppt/media/image-3-3.pn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1.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7-1.png>
</file>

<file path=ppt/media/image-7-2.svg>
</file>

<file path=ppt/media/image-7-3.png>
</file>

<file path=ppt/media/image-7-4.svg>
</file>

<file path=ppt/media/image-7-5.png>
</file>

<file path=ppt/media/image-7-6.png>
</file>

<file path=ppt/media/image-8-1.png>
</file>

<file path=ppt/media/image-9-1.png>
</file>

<file path=ppt/media/image-9-2.svg>
</file>

<file path=ppt/media/image-9-3.png>
</file>

<file path=ppt/media/image-9-4.svg>
</file>

<file path=ppt/media/image-9-5.png>
</file>

<file path=ppt/media/image-9-6.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2C2B3"/>
          </a:solidFill>
          <a:ln/>
        </p:spPr>
      </p:sp>
      <p:sp>
        <p:nvSpPr>
          <p:cNvPr id="3" name="Shape 1"/>
          <p:cNvSpPr/>
          <p:nvPr/>
        </p:nvSpPr>
        <p:spPr>
          <a:xfrm>
            <a:off x="0" y="0"/>
            <a:ext cx="14630400" cy="8229600"/>
          </a:xfrm>
          <a:prstGeom prst="rect">
            <a:avLst/>
          </a:prstGeom>
          <a:solidFill>
            <a:srgbClr val="40323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2C2B3"/>
          </a:solidFill>
          <a:ln/>
        </p:spPr>
      </p:sp>
      <p:sp>
        <p:nvSpPr>
          <p:cNvPr id="3" name="Shape 1"/>
          <p:cNvSpPr/>
          <p:nvPr/>
        </p:nvSpPr>
        <p:spPr>
          <a:xfrm>
            <a:off x="0" y="0"/>
            <a:ext cx="14630400" cy="8229600"/>
          </a:xfrm>
          <a:prstGeom prst="rect">
            <a:avLst/>
          </a:prstGeom>
          <a:solidFill>
            <a:srgbClr val="40323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2C2B3"/>
          </a:solidFill>
          <a:ln/>
        </p:spPr>
      </p:sp>
      <p:sp>
        <p:nvSpPr>
          <p:cNvPr id="3" name="Shape 1"/>
          <p:cNvSpPr/>
          <p:nvPr/>
        </p:nvSpPr>
        <p:spPr>
          <a:xfrm>
            <a:off x="0" y="0"/>
            <a:ext cx="14630400" cy="8229600"/>
          </a:xfrm>
          <a:prstGeom prst="rect">
            <a:avLst/>
          </a:prstGeom>
          <a:solidFill>
            <a:srgbClr val="40323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2C2B3"/>
          </a:solidFill>
          <a:ln/>
        </p:spPr>
      </p:sp>
      <p:sp>
        <p:nvSpPr>
          <p:cNvPr id="3" name="Shape 1"/>
          <p:cNvSpPr/>
          <p:nvPr/>
        </p:nvSpPr>
        <p:spPr>
          <a:xfrm>
            <a:off x="0" y="0"/>
            <a:ext cx="14630400" cy="8229600"/>
          </a:xfrm>
          <a:prstGeom prst="rect">
            <a:avLst/>
          </a:prstGeom>
          <a:solidFill>
            <a:srgbClr val="40323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2C2B3"/>
          </a:solidFill>
          <a:ln/>
        </p:spPr>
      </p:sp>
      <p:sp>
        <p:nvSpPr>
          <p:cNvPr id="3" name="Shape 1"/>
          <p:cNvSpPr/>
          <p:nvPr/>
        </p:nvSpPr>
        <p:spPr>
          <a:xfrm>
            <a:off x="0" y="0"/>
            <a:ext cx="14630400" cy="8229600"/>
          </a:xfrm>
          <a:prstGeom prst="rect">
            <a:avLst/>
          </a:prstGeom>
          <a:solidFill>
            <a:srgbClr val="40323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2C2B3"/>
          </a:solidFill>
          <a:ln/>
        </p:spPr>
      </p:sp>
      <p:sp>
        <p:nvSpPr>
          <p:cNvPr id="3" name="Shape 1"/>
          <p:cNvSpPr/>
          <p:nvPr/>
        </p:nvSpPr>
        <p:spPr>
          <a:xfrm>
            <a:off x="0" y="0"/>
            <a:ext cx="14630400" cy="8229600"/>
          </a:xfrm>
          <a:prstGeom prst="rect">
            <a:avLst/>
          </a:prstGeom>
          <a:solidFill>
            <a:srgbClr val="40323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2C2B3"/>
          </a:solidFill>
          <a:ln/>
        </p:spPr>
      </p:sp>
      <p:sp>
        <p:nvSpPr>
          <p:cNvPr id="3" name="Shape 1"/>
          <p:cNvSpPr/>
          <p:nvPr/>
        </p:nvSpPr>
        <p:spPr>
          <a:xfrm>
            <a:off x="0" y="0"/>
            <a:ext cx="14630400" cy="8229600"/>
          </a:xfrm>
          <a:prstGeom prst="rect">
            <a:avLst/>
          </a:prstGeom>
          <a:solidFill>
            <a:srgbClr val="40323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2C2B3"/>
          </a:solidFill>
          <a:ln/>
        </p:spPr>
      </p:sp>
      <p:sp>
        <p:nvSpPr>
          <p:cNvPr id="3" name="Shape 1"/>
          <p:cNvSpPr/>
          <p:nvPr/>
        </p:nvSpPr>
        <p:spPr>
          <a:xfrm>
            <a:off x="0" y="0"/>
            <a:ext cx="14630400" cy="8229600"/>
          </a:xfrm>
          <a:prstGeom prst="rect">
            <a:avLst/>
          </a:prstGeom>
          <a:solidFill>
            <a:srgbClr val="40323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2C2B3"/>
          </a:solidFill>
          <a:ln/>
        </p:spPr>
      </p:sp>
      <p:sp>
        <p:nvSpPr>
          <p:cNvPr id="3" name="Shape 1"/>
          <p:cNvSpPr/>
          <p:nvPr/>
        </p:nvSpPr>
        <p:spPr>
          <a:xfrm>
            <a:off x="0" y="0"/>
            <a:ext cx="14630400" cy="8229600"/>
          </a:xfrm>
          <a:prstGeom prst="rect">
            <a:avLst/>
          </a:prstGeom>
          <a:solidFill>
            <a:srgbClr val="40323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2C2B3"/>
          </a:solidFill>
          <a:ln/>
        </p:spPr>
      </p:sp>
      <p:sp>
        <p:nvSpPr>
          <p:cNvPr id="3" name="Shape 1"/>
          <p:cNvSpPr/>
          <p:nvPr/>
        </p:nvSpPr>
        <p:spPr>
          <a:xfrm>
            <a:off x="0" y="0"/>
            <a:ext cx="14630400" cy="8229600"/>
          </a:xfrm>
          <a:prstGeom prst="rect">
            <a:avLst/>
          </a:prstGeom>
          <a:solidFill>
            <a:srgbClr val="403234"/>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hyperlink" Target="https://git-scm.com/downloads" TargetMode="External"/><Relationship Id="rId4" Type="http://schemas.openxmlformats.org/officeDocument/2006/relationships/hyperlink" Target="https://github.com/your-rdd-repo/releases" TargetMode="External"/><Relationship Id="rId2" Type="http://schemas.openxmlformats.org/officeDocument/2006/relationships/image" Target="../media/image-4-1.png"/><Relationship Id="rId3" Type="http://schemas.openxmlformats.org/officeDocument/2006/relationships/image" Target="../media/image-4-2.svg"/><Relationship Id="rId5" Type="http://schemas.openxmlformats.org/officeDocument/2006/relationships/image" Target="../media/image-4-3.png"/><Relationship Id="rId6" Type="http://schemas.openxmlformats.org/officeDocument/2006/relationships/image" Target="../media/image-4-4.svg"/><Relationship Id="rId7" Type="http://schemas.openxmlformats.org/officeDocument/2006/relationships/image" Target="../media/image-4-5.png"/><Relationship Id="rId8" Type="http://schemas.openxmlformats.org/officeDocument/2006/relationships/image" Target="../media/image-4-6.svg"/><Relationship Id="rId9" Type="http://schemas.openxmlformats.org/officeDocument/2006/relationships/image" Target="../media/image-4-7.png"/><Relationship Id="rId10" Type="http://schemas.openxmlformats.org/officeDocument/2006/relationships/image" Target="../media/image-4-8.svg"/><Relationship Id="rId11" Type="http://schemas.openxmlformats.org/officeDocument/2006/relationships/image" Target="../media/image-4-9.png"/><Relationship Id="rId12" Type="http://schemas.openxmlformats.org/officeDocument/2006/relationships/slideLayout" Target="../slideLayouts/slideLayout5.xml"/><Relationship Id="rId1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7" Type="http://schemas.openxmlformats.org/officeDocument/2006/relationships/image" Target="../media/image-6-7.png"/><Relationship Id="rId8" Type="http://schemas.openxmlformats.org/officeDocument/2006/relationships/image" Target="../media/image-6-8.png"/><Relationship Id="rId9" Type="http://schemas.openxmlformats.org/officeDocument/2006/relationships/slideLayout" Target="../slideLayouts/slideLayout7.xml"/><Relationship Id="rId10"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svg"/><Relationship Id="rId3" Type="http://schemas.openxmlformats.org/officeDocument/2006/relationships/image" Target="../media/image-7-3.png"/><Relationship Id="rId4" Type="http://schemas.openxmlformats.org/officeDocument/2006/relationships/image" Target="../media/image-7-4.svg"/><Relationship Id="rId5" Type="http://schemas.openxmlformats.org/officeDocument/2006/relationships/image" Target="../media/image-7-5.png"/><Relationship Id="rId6" Type="http://schemas.openxmlformats.org/officeDocument/2006/relationships/image" Target="../media/image-7-6.png"/><Relationship Id="rId7" Type="http://schemas.openxmlformats.org/officeDocument/2006/relationships/slideLayout" Target="../slideLayouts/slideLayout8.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svg"/><Relationship Id="rId3" Type="http://schemas.openxmlformats.org/officeDocument/2006/relationships/image" Target="../media/image-9-3.png"/><Relationship Id="rId4" Type="http://schemas.openxmlformats.org/officeDocument/2006/relationships/image" Target="../media/image-9-4.svg"/><Relationship Id="rId5" Type="http://schemas.openxmlformats.org/officeDocument/2006/relationships/image" Target="../media/image-9-5.png"/><Relationship Id="rId6" Type="http://schemas.openxmlformats.org/officeDocument/2006/relationships/image" Target="../media/image-9-6.png"/><Relationship Id="rId7" Type="http://schemas.openxmlformats.org/officeDocument/2006/relationships/slideLayout" Target="../slideLayouts/slideLayout10.xml"/><Relationship Id="rId8"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060502"/>
            <a:ext cx="7079933" cy="620078"/>
          </a:xfrm>
          <a:prstGeom prst="rect">
            <a:avLst/>
          </a:prstGeom>
          <a:noFill/>
          <a:ln/>
        </p:spPr>
        <p:txBody>
          <a:bodyPr wrap="none" lIns="0" tIns="0" rIns="0" bIns="0" rtlCol="0" anchor="t"/>
          <a:lstStyle/>
          <a:p>
            <a:pPr algn="l" indent="0" marL="0">
              <a:lnSpc>
                <a:spcPts val="4850"/>
              </a:lnSpc>
              <a:buNone/>
            </a:pPr>
            <a:r>
              <a:rPr lang="en-US" sz="3900" b="1" dirty="0">
                <a:solidFill>
                  <a:srgbClr val="FFF8F5"/>
                </a:solidFill>
                <a:latin typeface="Noto Serif HK Bold" pitchFamily="34" charset="0"/>
                <a:ea typeface="Noto Serif HK Bold" pitchFamily="34" charset="-122"/>
                <a:cs typeface="Noto Serif HK Bold" pitchFamily="34" charset="-120"/>
              </a:rPr>
              <a:t>RDD Framework User Guide</a:t>
            </a:r>
            <a:endParaRPr lang="en-US" sz="3900" dirty="0"/>
          </a:p>
        </p:txBody>
      </p:sp>
      <p:sp>
        <p:nvSpPr>
          <p:cNvPr id="4" name="Text 1"/>
          <p:cNvSpPr/>
          <p:nvPr/>
        </p:nvSpPr>
        <p:spPr>
          <a:xfrm>
            <a:off x="793790" y="3978235"/>
            <a:ext cx="7556421" cy="1190863"/>
          </a:xfrm>
          <a:prstGeom prst="rect">
            <a:avLst/>
          </a:prstGeom>
          <a:noFill/>
          <a:ln/>
        </p:spPr>
        <p:txBody>
          <a:bodyPr wrap="square" lIns="0" tIns="0" rIns="0" bIns="0" rtlCol="0" anchor="t"/>
          <a:lstStyle/>
          <a:p>
            <a:pPr algn="l" indent="0" marL="0">
              <a:lnSpc>
                <a:spcPts val="3100"/>
              </a:lnSpc>
              <a:buNone/>
            </a:pPr>
            <a:r>
              <a:rPr lang="en-US" sz="1950" dirty="0">
                <a:solidFill>
                  <a:srgbClr val="D3C9C5"/>
                </a:solidFill>
                <a:latin typeface="Noto Serif HK" pitchFamily="34" charset="0"/>
                <a:ea typeface="Noto Serif HK" pitchFamily="34" charset="-122"/>
                <a:cs typeface="Noto Serif HK" pitchFamily="34" charset="-120"/>
              </a:rPr>
              <a:t>Requirements-Driven Development Framework</a:t>
            </a:r>
            <a:pPr algn="l" indent="0" marL="0">
              <a:lnSpc>
                <a:spcPts val="3100"/>
              </a:lnSpc>
              <a:buNone/>
            </a:pPr>
            <a:r>
              <a:rPr lang="en-US" sz="1950" dirty="0">
                <a:solidFill>
                  <a:srgbClr val="D3C9C5"/>
                </a:solidFill>
                <a:latin typeface="Noto Serif HK" pitchFamily="34" charset="0"/>
                <a:ea typeface="Noto Serif HK" pitchFamily="34" charset="-122"/>
                <a:cs typeface="Noto Serif HK" pitchFamily="34" charset="-120"/>
              </a:rPr>
              <a:t>A comprehensive guide for AI-assisted development with GitHub Copilot</a:t>
            </a:r>
            <a:endParaRPr lang="en-US" sz="19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44366" y="449818"/>
            <a:ext cx="5366385" cy="503396"/>
          </a:xfrm>
          <a:prstGeom prst="rect">
            <a:avLst/>
          </a:prstGeom>
          <a:noFill/>
          <a:ln/>
        </p:spPr>
        <p:txBody>
          <a:bodyPr wrap="none" lIns="0" tIns="0" rIns="0" bIns="0" rtlCol="0" anchor="t"/>
          <a:lstStyle/>
          <a:p>
            <a:pPr algn="l" indent="0" marL="0">
              <a:lnSpc>
                <a:spcPts val="3950"/>
              </a:lnSpc>
              <a:buNone/>
            </a:pPr>
            <a:r>
              <a:rPr lang="en-US" sz="3150" b="1" dirty="0">
                <a:solidFill>
                  <a:srgbClr val="FFF8F5"/>
                </a:solidFill>
                <a:latin typeface="Noto Serif HK Bold" pitchFamily="34" charset="0"/>
                <a:ea typeface="Noto Serif HK Bold" pitchFamily="34" charset="-122"/>
                <a:cs typeface="Noto Serif HK Bold" pitchFamily="34" charset="-120"/>
              </a:rPr>
              <a:t>Completing Your Iteration</a:t>
            </a:r>
            <a:endParaRPr lang="en-US" sz="3150" dirty="0"/>
          </a:p>
        </p:txBody>
      </p:sp>
      <p:sp>
        <p:nvSpPr>
          <p:cNvPr id="3" name="Text 1"/>
          <p:cNvSpPr/>
          <p:nvPr/>
        </p:nvSpPr>
        <p:spPr>
          <a:xfrm>
            <a:off x="644366" y="1275398"/>
            <a:ext cx="13341668" cy="515303"/>
          </a:xfrm>
          <a:prstGeom prst="rect">
            <a:avLst/>
          </a:prstGeom>
          <a:noFill/>
          <a:ln/>
        </p:spPr>
        <p:txBody>
          <a:bodyPr wrap="square" lIns="0" tIns="0" rIns="0" bIns="0" rtlCol="0" anchor="t"/>
          <a:lstStyle/>
          <a:p>
            <a:pPr algn="l" indent="0" marL="0">
              <a:lnSpc>
                <a:spcPts val="2000"/>
              </a:lnSpc>
              <a:buNone/>
            </a:pPr>
            <a:r>
              <a:rPr lang="en-US" sz="1250" dirty="0">
                <a:solidFill>
                  <a:srgbClr val="D3C9C5"/>
                </a:solidFill>
                <a:latin typeface="Noto Serif HK" pitchFamily="34" charset="0"/>
                <a:ea typeface="Noto Serif HK" pitchFamily="34" charset="-122"/>
                <a:cs typeface="Noto Serif HK" pitchFamily="34" charset="-120"/>
              </a:rPr>
              <a:t>When all prompts are executed and documentation is updated, complete the iteration using menu option 3: </a:t>
            </a:r>
            <a:pPr algn="l" indent="0" marL="0">
              <a:lnSpc>
                <a:spcPts val="2000"/>
              </a:lnSpc>
              <a:buNone/>
            </a:pPr>
            <a:r>
              <a:rPr lang="en-US" sz="1250" b="1" dirty="0">
                <a:solidFill>
                  <a:srgbClr val="D3C9C5"/>
                </a:solidFill>
                <a:latin typeface="Noto Serif HK" pitchFamily="34" charset="0"/>
                <a:ea typeface="Noto Serif HK" pitchFamily="34" charset="-122"/>
                <a:cs typeface="Noto Serif HK" pitchFamily="34" charset="-120"/>
              </a:rPr>
              <a:t>Complete current iteration</a:t>
            </a:r>
            <a:pPr algn="l" indent="0" marL="0">
              <a:lnSpc>
                <a:spcPts val="2000"/>
              </a:lnSpc>
              <a:buNone/>
            </a:pPr>
            <a:r>
              <a:rPr lang="en-US" sz="1250" dirty="0">
                <a:solidFill>
                  <a:srgbClr val="D3C9C5"/>
                </a:solidFill>
                <a:latin typeface="Noto Serif HK" pitchFamily="34" charset="0"/>
                <a:ea typeface="Noto Serif HK" pitchFamily="34" charset="-122"/>
                <a:cs typeface="Noto Serif HK" pitchFamily="34" charset="-120"/>
              </a:rPr>
              <a:t>. You must be on a feature branch (NOT on default branch) and the workspace must NOT be empty.</a:t>
            </a:r>
            <a:endParaRPr lang="en-US" sz="1250" dirty="0"/>
          </a:p>
        </p:txBody>
      </p:sp>
      <p:sp>
        <p:nvSpPr>
          <p:cNvPr id="4" name="Shape 2"/>
          <p:cNvSpPr/>
          <p:nvPr/>
        </p:nvSpPr>
        <p:spPr>
          <a:xfrm>
            <a:off x="644366" y="3737372"/>
            <a:ext cx="13341668" cy="22860"/>
          </a:xfrm>
          <a:prstGeom prst="roundRect">
            <a:avLst>
              <a:gd name="adj" fmla="val 105716"/>
            </a:avLst>
          </a:prstGeom>
          <a:solidFill>
            <a:srgbClr val="786A6C"/>
          </a:solidFill>
          <a:ln/>
        </p:spPr>
      </p:sp>
      <p:sp>
        <p:nvSpPr>
          <p:cNvPr id="5" name="Shape 3"/>
          <p:cNvSpPr/>
          <p:nvPr/>
        </p:nvSpPr>
        <p:spPr>
          <a:xfrm>
            <a:off x="3240762" y="3254097"/>
            <a:ext cx="22860" cy="483275"/>
          </a:xfrm>
          <a:prstGeom prst="roundRect">
            <a:avLst>
              <a:gd name="adj" fmla="val 105716"/>
            </a:avLst>
          </a:prstGeom>
          <a:solidFill>
            <a:srgbClr val="786A6C"/>
          </a:solidFill>
          <a:ln/>
        </p:spPr>
      </p:sp>
      <p:sp>
        <p:nvSpPr>
          <p:cNvPr id="6" name="Shape 4"/>
          <p:cNvSpPr/>
          <p:nvPr/>
        </p:nvSpPr>
        <p:spPr>
          <a:xfrm>
            <a:off x="3070979" y="3556159"/>
            <a:ext cx="362426" cy="362426"/>
          </a:xfrm>
          <a:prstGeom prst="roundRect">
            <a:avLst>
              <a:gd name="adj" fmla="val 6668"/>
            </a:avLst>
          </a:prstGeom>
          <a:solidFill>
            <a:srgbClr val="5F5153"/>
          </a:solidFill>
          <a:ln/>
        </p:spPr>
      </p:sp>
      <p:sp>
        <p:nvSpPr>
          <p:cNvPr id="7" name="Text 5"/>
          <p:cNvSpPr/>
          <p:nvPr/>
        </p:nvSpPr>
        <p:spPr>
          <a:xfrm>
            <a:off x="3131403" y="3586341"/>
            <a:ext cx="241578" cy="302062"/>
          </a:xfrm>
          <a:prstGeom prst="rect">
            <a:avLst/>
          </a:prstGeom>
          <a:noFill/>
          <a:ln/>
        </p:spPr>
        <p:txBody>
          <a:bodyPr wrap="none" lIns="0" tIns="0" rIns="0" bIns="0" rtlCol="0" anchor="t"/>
          <a:lstStyle/>
          <a:p>
            <a:pPr algn="ctr" indent="0" marL="0">
              <a:lnSpc>
                <a:spcPts val="1900"/>
              </a:lnSpc>
              <a:buNone/>
            </a:pPr>
            <a:r>
              <a:rPr lang="en-US" sz="1900" b="1" dirty="0">
                <a:solidFill>
                  <a:srgbClr val="D3C9C5"/>
                </a:solidFill>
                <a:latin typeface="Noto Serif HK Bold" pitchFamily="34" charset="0"/>
                <a:ea typeface="Noto Serif HK Bold" pitchFamily="34" charset="-122"/>
                <a:cs typeface="Noto Serif HK Bold" pitchFamily="34" charset="-120"/>
              </a:rPr>
              <a:t>1</a:t>
            </a:r>
            <a:endParaRPr lang="en-US" sz="1900" dirty="0"/>
          </a:p>
        </p:txBody>
      </p:sp>
      <p:sp>
        <p:nvSpPr>
          <p:cNvPr id="8" name="Text 6"/>
          <p:cNvSpPr/>
          <p:nvPr/>
        </p:nvSpPr>
        <p:spPr>
          <a:xfrm>
            <a:off x="2158246" y="1971913"/>
            <a:ext cx="2188012" cy="251579"/>
          </a:xfrm>
          <a:prstGeom prst="rect">
            <a:avLst/>
          </a:prstGeom>
          <a:noFill/>
          <a:ln/>
        </p:spPr>
        <p:txBody>
          <a:bodyPr wrap="none" lIns="0" tIns="0" rIns="0" bIns="0" rtlCol="0" anchor="t"/>
          <a:lstStyle/>
          <a:p>
            <a:pPr algn="ctr" indent="0" marL="0">
              <a:lnSpc>
                <a:spcPts val="1950"/>
              </a:lnSpc>
              <a:buNone/>
            </a:pPr>
            <a:r>
              <a:rPr lang="en-US" sz="1550" b="1" dirty="0">
                <a:solidFill>
                  <a:srgbClr val="D3C9C5"/>
                </a:solidFill>
                <a:latin typeface="Noto Serif HK Bold" pitchFamily="34" charset="0"/>
                <a:ea typeface="Noto Serif HK Bold" pitchFamily="34" charset="-122"/>
                <a:cs typeface="Noto Serif HK Bold" pitchFamily="34" charset="-120"/>
              </a:rPr>
              <a:t>Workspace Archiving</a:t>
            </a:r>
            <a:endParaRPr lang="en-US" sz="1550" dirty="0"/>
          </a:p>
        </p:txBody>
      </p:sp>
      <p:sp>
        <p:nvSpPr>
          <p:cNvPr id="9" name="Text 7"/>
          <p:cNvSpPr/>
          <p:nvPr/>
        </p:nvSpPr>
        <p:spPr>
          <a:xfrm>
            <a:off x="805458" y="2320052"/>
            <a:ext cx="4893588" cy="772954"/>
          </a:xfrm>
          <a:prstGeom prst="rect">
            <a:avLst/>
          </a:prstGeom>
          <a:noFill/>
          <a:ln/>
        </p:spPr>
        <p:txBody>
          <a:bodyPr wrap="square" lIns="0" tIns="0" rIns="0" bIns="0" rtlCol="0" anchor="t"/>
          <a:lstStyle/>
          <a:p>
            <a:pPr algn="ctr" indent="0" marL="0">
              <a:lnSpc>
                <a:spcPts val="2000"/>
              </a:lnSpc>
              <a:buNone/>
            </a:pPr>
            <a:r>
              <a:rPr lang="en-US" sz="1250" dirty="0">
                <a:solidFill>
                  <a:srgbClr val="D3C9C5"/>
                </a:solidFill>
                <a:latin typeface="Noto Serif HK" pitchFamily="34" charset="0"/>
                <a:ea typeface="Noto Serif HK" pitchFamily="34" charset="-122"/>
                <a:cs typeface="Noto Serif HK" pitchFamily="34" charset="-120"/>
              </a:rPr>
              <a:t>All files from </a:t>
            </a:r>
            <a:pPr algn="ctr" indent="0" marL="0">
              <a:lnSpc>
                <a:spcPts val="2000"/>
              </a:lnSpc>
              <a:buNone/>
            </a:pPr>
            <a:r>
              <a:rPr lang="en-US" sz="1250" dirty="0">
                <a:solidFill>
                  <a:srgbClr val="D3C9C5"/>
                </a:solidFill>
                <a:highlight>
                  <a:srgbClr val="4D3F41"/>
                </a:highlight>
                <a:latin typeface="Consolas" pitchFamily="34" charset="0"/>
                <a:ea typeface="Consolas" pitchFamily="34" charset="-122"/>
                <a:cs typeface="Consolas" pitchFamily="34" charset="-120"/>
              </a:rPr>
              <a:t>.rdd-docs/workspace/</a:t>
            </a:r>
            <a:pPr algn="ctr" indent="0" marL="0">
              <a:lnSpc>
                <a:spcPts val="2000"/>
              </a:lnSpc>
              <a:buNone/>
            </a:pPr>
            <a:r>
              <a:rPr lang="en-US" sz="1250" dirty="0">
                <a:solidFill>
                  <a:srgbClr val="D3C9C5"/>
                </a:solidFill>
                <a:latin typeface="Noto Serif HK" pitchFamily="34" charset="0"/>
                <a:ea typeface="Noto Serif HK" pitchFamily="34" charset="-122"/>
                <a:cs typeface="Noto Serif HK" pitchFamily="34" charset="-120"/>
              </a:rPr>
              <a:t> are copied to </a:t>
            </a:r>
            <a:pPr algn="ctr" indent="0" marL="0">
              <a:lnSpc>
                <a:spcPts val="2000"/>
              </a:lnSpc>
              <a:buNone/>
            </a:pPr>
            <a:r>
              <a:rPr lang="en-US" sz="1250" dirty="0">
                <a:solidFill>
                  <a:srgbClr val="D3C9C5"/>
                </a:solidFill>
                <a:highlight>
                  <a:srgbClr val="4D3F41"/>
                </a:highlight>
                <a:latin typeface="Consolas" pitchFamily="34" charset="0"/>
                <a:ea typeface="Consolas" pitchFamily="34" charset="-122"/>
                <a:cs typeface="Consolas" pitchFamily="34" charset="-120"/>
              </a:rPr>
              <a:t>.rdd-docs/archive/&lt;branch-name&gt;/</a:t>
            </a:r>
            <a:pPr algn="ctr" indent="0" marL="0">
              <a:lnSpc>
                <a:spcPts val="2000"/>
              </a:lnSpc>
              <a:buNone/>
            </a:pPr>
            <a:r>
              <a:rPr lang="en-US" sz="1250" dirty="0">
                <a:solidFill>
                  <a:srgbClr val="D3C9C5"/>
                </a:solidFill>
                <a:latin typeface="Noto Serif HK" pitchFamily="34" charset="0"/>
                <a:ea typeface="Noto Serif HK" pitchFamily="34" charset="-122"/>
                <a:cs typeface="Noto Serif HK" pitchFamily="34" charset="-120"/>
              </a:rPr>
              <a:t>. Archive metadata file created with timestamp, branch name, author, and commit info.</a:t>
            </a:r>
            <a:endParaRPr lang="en-US" sz="1250" dirty="0"/>
          </a:p>
        </p:txBody>
      </p:sp>
      <p:sp>
        <p:nvSpPr>
          <p:cNvPr id="10" name="Shape 8"/>
          <p:cNvSpPr/>
          <p:nvPr/>
        </p:nvSpPr>
        <p:spPr>
          <a:xfrm>
            <a:off x="5949434" y="3737372"/>
            <a:ext cx="22860" cy="483275"/>
          </a:xfrm>
          <a:prstGeom prst="roundRect">
            <a:avLst>
              <a:gd name="adj" fmla="val 105716"/>
            </a:avLst>
          </a:prstGeom>
          <a:solidFill>
            <a:srgbClr val="786A6C"/>
          </a:solidFill>
          <a:ln/>
        </p:spPr>
      </p:sp>
      <p:sp>
        <p:nvSpPr>
          <p:cNvPr id="11" name="Shape 9"/>
          <p:cNvSpPr/>
          <p:nvPr/>
        </p:nvSpPr>
        <p:spPr>
          <a:xfrm>
            <a:off x="5779651" y="3556159"/>
            <a:ext cx="362426" cy="362426"/>
          </a:xfrm>
          <a:prstGeom prst="roundRect">
            <a:avLst>
              <a:gd name="adj" fmla="val 6668"/>
            </a:avLst>
          </a:prstGeom>
          <a:solidFill>
            <a:srgbClr val="5F5153"/>
          </a:solidFill>
          <a:ln/>
        </p:spPr>
      </p:sp>
      <p:sp>
        <p:nvSpPr>
          <p:cNvPr id="12" name="Text 10"/>
          <p:cNvSpPr/>
          <p:nvPr/>
        </p:nvSpPr>
        <p:spPr>
          <a:xfrm>
            <a:off x="5840075" y="3586341"/>
            <a:ext cx="241578" cy="302062"/>
          </a:xfrm>
          <a:prstGeom prst="rect">
            <a:avLst/>
          </a:prstGeom>
          <a:noFill/>
          <a:ln/>
        </p:spPr>
        <p:txBody>
          <a:bodyPr wrap="none" lIns="0" tIns="0" rIns="0" bIns="0" rtlCol="0" anchor="t"/>
          <a:lstStyle/>
          <a:p>
            <a:pPr algn="ctr" indent="0" marL="0">
              <a:lnSpc>
                <a:spcPts val="1900"/>
              </a:lnSpc>
              <a:buNone/>
            </a:pPr>
            <a:r>
              <a:rPr lang="en-US" sz="1900" b="1" dirty="0">
                <a:solidFill>
                  <a:srgbClr val="D3C9C5"/>
                </a:solidFill>
                <a:latin typeface="Noto Serif HK Bold" pitchFamily="34" charset="0"/>
                <a:ea typeface="Noto Serif HK Bold" pitchFamily="34" charset="-122"/>
                <a:cs typeface="Noto Serif HK Bold" pitchFamily="34" charset="-120"/>
              </a:rPr>
              <a:t>2</a:t>
            </a:r>
            <a:endParaRPr lang="en-US" sz="1900" dirty="0"/>
          </a:p>
        </p:txBody>
      </p:sp>
      <p:sp>
        <p:nvSpPr>
          <p:cNvPr id="13" name="Text 11"/>
          <p:cNvSpPr/>
          <p:nvPr/>
        </p:nvSpPr>
        <p:spPr>
          <a:xfrm>
            <a:off x="4953953" y="4381738"/>
            <a:ext cx="2013823" cy="251579"/>
          </a:xfrm>
          <a:prstGeom prst="rect">
            <a:avLst/>
          </a:prstGeom>
          <a:noFill/>
          <a:ln/>
        </p:spPr>
        <p:txBody>
          <a:bodyPr wrap="none" lIns="0" tIns="0" rIns="0" bIns="0" rtlCol="0" anchor="t"/>
          <a:lstStyle/>
          <a:p>
            <a:pPr algn="ctr" indent="0" marL="0">
              <a:lnSpc>
                <a:spcPts val="1950"/>
              </a:lnSpc>
              <a:buNone/>
            </a:pPr>
            <a:r>
              <a:rPr lang="en-US" sz="1550" b="1" dirty="0">
                <a:solidFill>
                  <a:srgbClr val="D3C9C5"/>
                </a:solidFill>
                <a:latin typeface="Noto Serif HK Bold" pitchFamily="34" charset="0"/>
                <a:ea typeface="Noto Serif HK Bold" pitchFamily="34" charset="-122"/>
                <a:cs typeface="Noto Serif HK Bold" pitchFamily="34" charset="-120"/>
              </a:rPr>
              <a:t>Automatic Commit</a:t>
            </a:r>
            <a:endParaRPr lang="en-US" sz="1550" dirty="0"/>
          </a:p>
        </p:txBody>
      </p:sp>
      <p:sp>
        <p:nvSpPr>
          <p:cNvPr id="14" name="Text 12"/>
          <p:cNvSpPr/>
          <p:nvPr/>
        </p:nvSpPr>
        <p:spPr>
          <a:xfrm>
            <a:off x="3514011" y="4729877"/>
            <a:ext cx="4893707" cy="772954"/>
          </a:xfrm>
          <a:prstGeom prst="rect">
            <a:avLst/>
          </a:prstGeom>
          <a:noFill/>
          <a:ln/>
        </p:spPr>
        <p:txBody>
          <a:bodyPr wrap="square" lIns="0" tIns="0" rIns="0" bIns="0" rtlCol="0" anchor="t"/>
          <a:lstStyle/>
          <a:p>
            <a:pPr algn="ctr" indent="0" marL="0">
              <a:lnSpc>
                <a:spcPts val="2000"/>
              </a:lnSpc>
              <a:buNone/>
            </a:pPr>
            <a:r>
              <a:rPr lang="en-US" sz="1250" dirty="0">
                <a:solidFill>
                  <a:srgbClr val="D3C9C5"/>
                </a:solidFill>
                <a:latin typeface="Noto Serif HK" pitchFamily="34" charset="0"/>
                <a:ea typeface="Noto Serif HK" pitchFamily="34" charset="-122"/>
                <a:cs typeface="Noto Serif HK" pitchFamily="34" charset="-120"/>
              </a:rPr>
              <a:t>All changes committed with message: "Completing work on &lt;branch-name&gt;". Includes code changes, documentation updates, and workspace files.</a:t>
            </a:r>
            <a:endParaRPr lang="en-US" sz="1250" dirty="0"/>
          </a:p>
        </p:txBody>
      </p:sp>
      <p:sp>
        <p:nvSpPr>
          <p:cNvPr id="15" name="Shape 13"/>
          <p:cNvSpPr/>
          <p:nvPr/>
        </p:nvSpPr>
        <p:spPr>
          <a:xfrm>
            <a:off x="8657987" y="3254097"/>
            <a:ext cx="22860" cy="483275"/>
          </a:xfrm>
          <a:prstGeom prst="roundRect">
            <a:avLst>
              <a:gd name="adj" fmla="val 105716"/>
            </a:avLst>
          </a:prstGeom>
          <a:solidFill>
            <a:srgbClr val="786A6C"/>
          </a:solidFill>
          <a:ln/>
        </p:spPr>
      </p:sp>
      <p:sp>
        <p:nvSpPr>
          <p:cNvPr id="16" name="Shape 14"/>
          <p:cNvSpPr/>
          <p:nvPr/>
        </p:nvSpPr>
        <p:spPr>
          <a:xfrm>
            <a:off x="8488204" y="3556159"/>
            <a:ext cx="362426" cy="362426"/>
          </a:xfrm>
          <a:prstGeom prst="roundRect">
            <a:avLst>
              <a:gd name="adj" fmla="val 6668"/>
            </a:avLst>
          </a:prstGeom>
          <a:solidFill>
            <a:srgbClr val="5F5153"/>
          </a:solidFill>
          <a:ln/>
        </p:spPr>
      </p:sp>
      <p:sp>
        <p:nvSpPr>
          <p:cNvPr id="17" name="Text 15"/>
          <p:cNvSpPr/>
          <p:nvPr/>
        </p:nvSpPr>
        <p:spPr>
          <a:xfrm>
            <a:off x="8548628" y="3586341"/>
            <a:ext cx="241578" cy="302062"/>
          </a:xfrm>
          <a:prstGeom prst="rect">
            <a:avLst/>
          </a:prstGeom>
          <a:noFill/>
          <a:ln/>
        </p:spPr>
        <p:txBody>
          <a:bodyPr wrap="none" lIns="0" tIns="0" rIns="0" bIns="0" rtlCol="0" anchor="t"/>
          <a:lstStyle/>
          <a:p>
            <a:pPr algn="ctr" indent="0" marL="0">
              <a:lnSpc>
                <a:spcPts val="1900"/>
              </a:lnSpc>
              <a:buNone/>
            </a:pPr>
            <a:r>
              <a:rPr lang="en-US" sz="1900" b="1" dirty="0">
                <a:solidFill>
                  <a:srgbClr val="D3C9C5"/>
                </a:solidFill>
                <a:latin typeface="Noto Serif HK Bold" pitchFamily="34" charset="0"/>
                <a:ea typeface="Noto Serif HK Bold" pitchFamily="34" charset="-122"/>
                <a:cs typeface="Noto Serif HK Bold" pitchFamily="34" charset="-120"/>
              </a:rPr>
              <a:t>3</a:t>
            </a:r>
            <a:endParaRPr lang="en-US" sz="1900" dirty="0"/>
          </a:p>
        </p:txBody>
      </p:sp>
      <p:sp>
        <p:nvSpPr>
          <p:cNvPr id="18" name="Text 16"/>
          <p:cNvSpPr/>
          <p:nvPr/>
        </p:nvSpPr>
        <p:spPr>
          <a:xfrm>
            <a:off x="7662505" y="1971913"/>
            <a:ext cx="2013823" cy="251579"/>
          </a:xfrm>
          <a:prstGeom prst="rect">
            <a:avLst/>
          </a:prstGeom>
          <a:noFill/>
          <a:ln/>
        </p:spPr>
        <p:txBody>
          <a:bodyPr wrap="none" lIns="0" tIns="0" rIns="0" bIns="0" rtlCol="0" anchor="t"/>
          <a:lstStyle/>
          <a:p>
            <a:pPr algn="ctr" indent="0" marL="0">
              <a:lnSpc>
                <a:spcPts val="1950"/>
              </a:lnSpc>
              <a:buNone/>
            </a:pPr>
            <a:r>
              <a:rPr lang="en-US" sz="1550" b="1" dirty="0">
                <a:solidFill>
                  <a:srgbClr val="D3C9C5"/>
                </a:solidFill>
                <a:latin typeface="Noto Serif HK Bold" pitchFamily="34" charset="0"/>
                <a:ea typeface="Noto Serif HK Bold" pitchFamily="34" charset="-122"/>
                <a:cs typeface="Noto Serif HK Bold" pitchFamily="34" charset="-120"/>
              </a:rPr>
              <a:t>Push to Remote</a:t>
            </a:r>
            <a:endParaRPr lang="en-US" sz="1550" dirty="0"/>
          </a:p>
        </p:txBody>
      </p:sp>
      <p:sp>
        <p:nvSpPr>
          <p:cNvPr id="19" name="Text 17"/>
          <p:cNvSpPr/>
          <p:nvPr/>
        </p:nvSpPr>
        <p:spPr>
          <a:xfrm>
            <a:off x="6222563" y="2320052"/>
            <a:ext cx="4893707" cy="515303"/>
          </a:xfrm>
          <a:prstGeom prst="rect">
            <a:avLst/>
          </a:prstGeom>
          <a:noFill/>
          <a:ln/>
        </p:spPr>
        <p:txBody>
          <a:bodyPr wrap="square" lIns="0" tIns="0" rIns="0" bIns="0" rtlCol="0" anchor="t"/>
          <a:lstStyle/>
          <a:p>
            <a:pPr algn="ctr" indent="0" marL="0">
              <a:lnSpc>
                <a:spcPts val="2000"/>
              </a:lnSpc>
              <a:buNone/>
            </a:pPr>
            <a:r>
              <a:rPr lang="en-US" sz="1250" dirty="0">
                <a:solidFill>
                  <a:srgbClr val="D3C9C5"/>
                </a:solidFill>
                <a:latin typeface="Noto Serif HK" pitchFamily="34" charset="0"/>
                <a:ea typeface="Noto Serif HK" pitchFamily="34" charset="-122"/>
                <a:cs typeface="Noto Serif HK" pitchFamily="34" charset="-120"/>
              </a:rPr>
              <a:t>If not in local-only mode, you're prompted to push branch to origin. Displays reminder to create pull request on GitHub.</a:t>
            </a:r>
            <a:endParaRPr lang="en-US" sz="1250" dirty="0"/>
          </a:p>
        </p:txBody>
      </p:sp>
      <p:sp>
        <p:nvSpPr>
          <p:cNvPr id="20" name="Shape 18"/>
          <p:cNvSpPr/>
          <p:nvPr/>
        </p:nvSpPr>
        <p:spPr>
          <a:xfrm>
            <a:off x="11366659" y="3737372"/>
            <a:ext cx="22860" cy="483275"/>
          </a:xfrm>
          <a:prstGeom prst="roundRect">
            <a:avLst>
              <a:gd name="adj" fmla="val 105716"/>
            </a:avLst>
          </a:prstGeom>
          <a:solidFill>
            <a:srgbClr val="786A6C"/>
          </a:solidFill>
          <a:ln/>
        </p:spPr>
      </p:sp>
      <p:sp>
        <p:nvSpPr>
          <p:cNvPr id="21" name="Shape 19"/>
          <p:cNvSpPr/>
          <p:nvPr/>
        </p:nvSpPr>
        <p:spPr>
          <a:xfrm>
            <a:off x="11196876" y="3556159"/>
            <a:ext cx="362426" cy="362426"/>
          </a:xfrm>
          <a:prstGeom prst="roundRect">
            <a:avLst>
              <a:gd name="adj" fmla="val 6668"/>
            </a:avLst>
          </a:prstGeom>
          <a:solidFill>
            <a:srgbClr val="5F5153"/>
          </a:solidFill>
          <a:ln/>
        </p:spPr>
      </p:sp>
      <p:sp>
        <p:nvSpPr>
          <p:cNvPr id="22" name="Text 20"/>
          <p:cNvSpPr/>
          <p:nvPr/>
        </p:nvSpPr>
        <p:spPr>
          <a:xfrm>
            <a:off x="11257300" y="3586341"/>
            <a:ext cx="241578" cy="302062"/>
          </a:xfrm>
          <a:prstGeom prst="rect">
            <a:avLst/>
          </a:prstGeom>
          <a:noFill/>
          <a:ln/>
        </p:spPr>
        <p:txBody>
          <a:bodyPr wrap="none" lIns="0" tIns="0" rIns="0" bIns="0" rtlCol="0" anchor="t"/>
          <a:lstStyle/>
          <a:p>
            <a:pPr algn="ctr" indent="0" marL="0">
              <a:lnSpc>
                <a:spcPts val="1900"/>
              </a:lnSpc>
              <a:buNone/>
            </a:pPr>
            <a:r>
              <a:rPr lang="en-US" sz="1900" b="1" dirty="0">
                <a:solidFill>
                  <a:srgbClr val="D3C9C5"/>
                </a:solidFill>
                <a:latin typeface="Noto Serif HK Bold" pitchFamily="34" charset="0"/>
                <a:ea typeface="Noto Serif HK Bold" pitchFamily="34" charset="-122"/>
                <a:cs typeface="Noto Serif HK Bold" pitchFamily="34" charset="-120"/>
              </a:rPr>
              <a:t>4</a:t>
            </a:r>
            <a:endParaRPr lang="en-US" sz="1900" dirty="0"/>
          </a:p>
        </p:txBody>
      </p:sp>
      <p:sp>
        <p:nvSpPr>
          <p:cNvPr id="23" name="Text 21"/>
          <p:cNvSpPr/>
          <p:nvPr/>
        </p:nvSpPr>
        <p:spPr>
          <a:xfrm>
            <a:off x="10371177" y="4381738"/>
            <a:ext cx="2013823" cy="251579"/>
          </a:xfrm>
          <a:prstGeom prst="rect">
            <a:avLst/>
          </a:prstGeom>
          <a:noFill/>
          <a:ln/>
        </p:spPr>
        <p:txBody>
          <a:bodyPr wrap="none" lIns="0" tIns="0" rIns="0" bIns="0" rtlCol="0" anchor="t"/>
          <a:lstStyle/>
          <a:p>
            <a:pPr algn="ctr" indent="0" marL="0">
              <a:lnSpc>
                <a:spcPts val="1950"/>
              </a:lnSpc>
              <a:buNone/>
            </a:pPr>
            <a:r>
              <a:rPr lang="en-US" sz="1550" b="1" dirty="0">
                <a:solidFill>
                  <a:srgbClr val="D3C9C5"/>
                </a:solidFill>
                <a:latin typeface="Noto Serif HK Bold" pitchFamily="34" charset="0"/>
                <a:ea typeface="Noto Serif HK Bold" pitchFamily="34" charset="-122"/>
                <a:cs typeface="Noto Serif HK Bold" pitchFamily="34" charset="-120"/>
              </a:rPr>
              <a:t>Return to Default</a:t>
            </a:r>
            <a:endParaRPr lang="en-US" sz="1550" dirty="0"/>
          </a:p>
        </p:txBody>
      </p:sp>
      <p:sp>
        <p:nvSpPr>
          <p:cNvPr id="24" name="Text 22"/>
          <p:cNvSpPr/>
          <p:nvPr/>
        </p:nvSpPr>
        <p:spPr>
          <a:xfrm>
            <a:off x="8931235" y="4729877"/>
            <a:ext cx="4893707" cy="515303"/>
          </a:xfrm>
          <a:prstGeom prst="rect">
            <a:avLst/>
          </a:prstGeom>
          <a:noFill/>
          <a:ln/>
        </p:spPr>
        <p:txBody>
          <a:bodyPr wrap="square" lIns="0" tIns="0" rIns="0" bIns="0" rtlCol="0" anchor="t"/>
          <a:lstStyle/>
          <a:p>
            <a:pPr algn="ctr" indent="0" marL="0">
              <a:lnSpc>
                <a:spcPts val="2000"/>
              </a:lnSpc>
              <a:buNone/>
            </a:pPr>
            <a:r>
              <a:rPr lang="en-US" sz="1250" dirty="0">
                <a:solidFill>
                  <a:srgbClr val="D3C9C5"/>
                </a:solidFill>
                <a:latin typeface="Noto Serif HK" pitchFamily="34" charset="0"/>
                <a:ea typeface="Noto Serif HK" pitchFamily="34" charset="-122"/>
                <a:cs typeface="Noto Serif HK" pitchFamily="34" charset="-120"/>
              </a:rPr>
              <a:t>Checks out the default branch and clears workspace, making it ready for the next iteration.</a:t>
            </a:r>
            <a:endParaRPr lang="en-US" sz="1250" dirty="0"/>
          </a:p>
        </p:txBody>
      </p:sp>
      <p:sp>
        <p:nvSpPr>
          <p:cNvPr id="25" name="Text 23"/>
          <p:cNvSpPr/>
          <p:nvPr/>
        </p:nvSpPr>
        <p:spPr>
          <a:xfrm>
            <a:off x="644366" y="5744408"/>
            <a:ext cx="2436138" cy="302062"/>
          </a:xfrm>
          <a:prstGeom prst="rect">
            <a:avLst/>
          </a:prstGeom>
          <a:noFill/>
          <a:ln/>
        </p:spPr>
        <p:txBody>
          <a:bodyPr wrap="none" lIns="0" tIns="0" rIns="0" bIns="0" rtlCol="0" anchor="t"/>
          <a:lstStyle/>
          <a:p>
            <a:pPr algn="l" indent="0" marL="0">
              <a:lnSpc>
                <a:spcPts val="2350"/>
              </a:lnSpc>
              <a:buNone/>
            </a:pPr>
            <a:r>
              <a:rPr lang="en-US" sz="1900" b="1" dirty="0">
                <a:solidFill>
                  <a:srgbClr val="FFF8F5"/>
                </a:solidFill>
                <a:latin typeface="Noto Serif HK Bold" pitchFamily="34" charset="0"/>
                <a:ea typeface="Noto Serif HK Bold" pitchFamily="34" charset="-122"/>
                <a:cs typeface="Noto Serif HK Bold" pitchFamily="34" charset="-120"/>
              </a:rPr>
              <a:t>What Happens Next</a:t>
            </a:r>
            <a:endParaRPr lang="en-US" sz="1900" dirty="0"/>
          </a:p>
        </p:txBody>
      </p:sp>
      <p:sp>
        <p:nvSpPr>
          <p:cNvPr id="26" name="Text 24"/>
          <p:cNvSpPr/>
          <p:nvPr/>
        </p:nvSpPr>
        <p:spPr>
          <a:xfrm>
            <a:off x="644366" y="6449139"/>
            <a:ext cx="2237780" cy="251579"/>
          </a:xfrm>
          <a:prstGeom prst="rect">
            <a:avLst/>
          </a:prstGeom>
          <a:noFill/>
          <a:ln/>
        </p:spPr>
        <p:txBody>
          <a:bodyPr wrap="none" lIns="0" tIns="0" rIns="0" bIns="0" rtlCol="0" anchor="t"/>
          <a:lstStyle/>
          <a:p>
            <a:pPr algn="l" indent="0" marL="0">
              <a:lnSpc>
                <a:spcPts val="1950"/>
              </a:lnSpc>
              <a:buNone/>
            </a:pPr>
            <a:r>
              <a:rPr lang="en-US" sz="1550" b="1" dirty="0">
                <a:solidFill>
                  <a:srgbClr val="FFF8F5"/>
                </a:solidFill>
                <a:latin typeface="Noto Serif HK Bold" pitchFamily="34" charset="0"/>
                <a:ea typeface="Noto Serif HK Bold" pitchFamily="34" charset="-122"/>
                <a:cs typeface="Noto Serif HK Bold" pitchFamily="34" charset="-120"/>
              </a:rPr>
              <a:t>1. Create Pull Request</a:t>
            </a:r>
            <a:endParaRPr lang="en-US" sz="1550" dirty="0"/>
          </a:p>
        </p:txBody>
      </p:sp>
      <p:sp>
        <p:nvSpPr>
          <p:cNvPr id="27" name="Text 25"/>
          <p:cNvSpPr/>
          <p:nvPr/>
        </p:nvSpPr>
        <p:spPr>
          <a:xfrm>
            <a:off x="644366" y="6861810"/>
            <a:ext cx="4139446" cy="772954"/>
          </a:xfrm>
          <a:prstGeom prst="rect">
            <a:avLst/>
          </a:prstGeom>
          <a:noFill/>
          <a:ln/>
        </p:spPr>
        <p:txBody>
          <a:bodyPr wrap="square" lIns="0" tIns="0" rIns="0" bIns="0" rtlCol="0" anchor="t"/>
          <a:lstStyle/>
          <a:p>
            <a:pPr algn="l" indent="0" marL="0">
              <a:lnSpc>
                <a:spcPts val="2000"/>
              </a:lnSpc>
              <a:buNone/>
            </a:pPr>
            <a:r>
              <a:rPr lang="en-US" sz="1250" dirty="0">
                <a:solidFill>
                  <a:srgbClr val="D3C9C5"/>
                </a:solidFill>
                <a:latin typeface="Noto Serif HK" pitchFamily="34" charset="0"/>
                <a:ea typeface="Noto Serif HK" pitchFamily="34" charset="-122"/>
                <a:cs typeface="Noto Serif HK" pitchFamily="34" charset="-120"/>
              </a:rPr>
              <a:t>Use GitHub web interface to create a PR for your completed work. This happens outside the RDD framework.</a:t>
            </a:r>
            <a:endParaRPr lang="en-US" sz="1250" dirty="0"/>
          </a:p>
        </p:txBody>
      </p:sp>
      <p:sp>
        <p:nvSpPr>
          <p:cNvPr id="28" name="Text 26"/>
          <p:cNvSpPr/>
          <p:nvPr/>
        </p:nvSpPr>
        <p:spPr>
          <a:xfrm>
            <a:off x="5184338" y="6449139"/>
            <a:ext cx="2413873" cy="251579"/>
          </a:xfrm>
          <a:prstGeom prst="rect">
            <a:avLst/>
          </a:prstGeom>
          <a:noFill/>
          <a:ln/>
        </p:spPr>
        <p:txBody>
          <a:bodyPr wrap="none" lIns="0" tIns="0" rIns="0" bIns="0" rtlCol="0" anchor="t"/>
          <a:lstStyle/>
          <a:p>
            <a:pPr algn="l" indent="0" marL="0">
              <a:lnSpc>
                <a:spcPts val="1950"/>
              </a:lnSpc>
              <a:buNone/>
            </a:pPr>
            <a:r>
              <a:rPr lang="en-US" sz="1550" b="1" dirty="0">
                <a:solidFill>
                  <a:srgbClr val="FFF8F5"/>
                </a:solidFill>
                <a:latin typeface="Noto Serif HK Bold" pitchFamily="34" charset="0"/>
                <a:ea typeface="Noto Serif HK Bold" pitchFamily="34" charset="-122"/>
                <a:cs typeface="Noto Serif HK Bold" pitchFamily="34" charset="-120"/>
              </a:rPr>
              <a:t>2. Request Code Review</a:t>
            </a:r>
            <a:endParaRPr lang="en-US" sz="1550" dirty="0"/>
          </a:p>
        </p:txBody>
      </p:sp>
      <p:sp>
        <p:nvSpPr>
          <p:cNvPr id="29" name="Text 27"/>
          <p:cNvSpPr/>
          <p:nvPr/>
        </p:nvSpPr>
        <p:spPr>
          <a:xfrm>
            <a:off x="5184338" y="6861810"/>
            <a:ext cx="4139446" cy="515303"/>
          </a:xfrm>
          <a:prstGeom prst="rect">
            <a:avLst/>
          </a:prstGeom>
          <a:noFill/>
          <a:ln/>
        </p:spPr>
        <p:txBody>
          <a:bodyPr wrap="square" lIns="0" tIns="0" rIns="0" bIns="0" rtlCol="0" anchor="t"/>
          <a:lstStyle/>
          <a:p>
            <a:pPr algn="l" indent="0" marL="0">
              <a:lnSpc>
                <a:spcPts val="2000"/>
              </a:lnSpc>
              <a:buNone/>
            </a:pPr>
            <a:r>
              <a:rPr lang="en-US" sz="1250" dirty="0">
                <a:solidFill>
                  <a:srgbClr val="D3C9C5"/>
                </a:solidFill>
                <a:latin typeface="Noto Serif HK" pitchFamily="34" charset="0"/>
                <a:ea typeface="Noto Serif HK" pitchFamily="34" charset="-122"/>
                <a:cs typeface="Noto Serif HK" pitchFamily="34" charset="-120"/>
              </a:rPr>
              <a:t>Assign team members to review your changes. Wait for approval before proceeding.</a:t>
            </a:r>
            <a:endParaRPr lang="en-US" sz="1250" dirty="0"/>
          </a:p>
        </p:txBody>
      </p:sp>
      <p:sp>
        <p:nvSpPr>
          <p:cNvPr id="30" name="Text 28"/>
          <p:cNvSpPr/>
          <p:nvPr/>
        </p:nvSpPr>
        <p:spPr>
          <a:xfrm>
            <a:off x="9724311" y="6449139"/>
            <a:ext cx="2013823" cy="251579"/>
          </a:xfrm>
          <a:prstGeom prst="rect">
            <a:avLst/>
          </a:prstGeom>
          <a:noFill/>
          <a:ln/>
        </p:spPr>
        <p:txBody>
          <a:bodyPr wrap="none" lIns="0" tIns="0" rIns="0" bIns="0" rtlCol="0" anchor="t"/>
          <a:lstStyle/>
          <a:p>
            <a:pPr algn="l" indent="0" marL="0">
              <a:lnSpc>
                <a:spcPts val="1950"/>
              </a:lnSpc>
              <a:buNone/>
            </a:pPr>
            <a:r>
              <a:rPr lang="en-US" sz="1550" b="1" dirty="0">
                <a:solidFill>
                  <a:srgbClr val="FFF8F5"/>
                </a:solidFill>
                <a:latin typeface="Noto Serif HK Bold" pitchFamily="34" charset="0"/>
                <a:ea typeface="Noto Serif HK Bold" pitchFamily="34" charset="-122"/>
                <a:cs typeface="Noto Serif HK Bold" pitchFamily="34" charset="-120"/>
              </a:rPr>
              <a:t>3. Merge &amp; Cleanup</a:t>
            </a:r>
            <a:endParaRPr lang="en-US" sz="1550" dirty="0"/>
          </a:p>
        </p:txBody>
      </p:sp>
      <p:sp>
        <p:nvSpPr>
          <p:cNvPr id="31" name="Text 29"/>
          <p:cNvSpPr/>
          <p:nvPr/>
        </p:nvSpPr>
        <p:spPr>
          <a:xfrm>
            <a:off x="9724311" y="6861810"/>
            <a:ext cx="4276844" cy="772954"/>
          </a:xfrm>
          <a:prstGeom prst="rect">
            <a:avLst/>
          </a:prstGeom>
          <a:noFill/>
          <a:ln/>
        </p:spPr>
        <p:txBody>
          <a:bodyPr wrap="square" lIns="0" tIns="0" rIns="0" bIns="0" rtlCol="0" anchor="t"/>
          <a:lstStyle/>
          <a:p>
            <a:pPr algn="l" indent="0" marL="0">
              <a:lnSpc>
                <a:spcPts val="2000"/>
              </a:lnSpc>
              <a:buNone/>
            </a:pPr>
            <a:r>
              <a:rPr lang="en-US" sz="1250" dirty="0">
                <a:solidFill>
                  <a:srgbClr val="D3C9C5"/>
                </a:solidFill>
                <a:latin typeface="Noto Serif HK" pitchFamily="34" charset="0"/>
                <a:ea typeface="Noto Serif HK" pitchFamily="34" charset="-122"/>
                <a:cs typeface="Noto Serif HK" pitchFamily="34" charset="-120"/>
              </a:rPr>
              <a:t>After PR approval and merge, use menu option 4 to delete the merged branch locally and keep your repository clean.</a:t>
            </a:r>
            <a:endParaRPr lang="en-US" sz="12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78048" y="409813"/>
            <a:ext cx="3751898" cy="489585"/>
          </a:xfrm>
          <a:prstGeom prst="rect">
            <a:avLst/>
          </a:prstGeom>
          <a:noFill/>
          <a:ln/>
        </p:spPr>
        <p:txBody>
          <a:bodyPr wrap="none" lIns="0" tIns="0" rIns="0" bIns="0" rtlCol="0" anchor="t"/>
          <a:lstStyle/>
          <a:p>
            <a:pPr algn="l" indent="0" marL="0">
              <a:lnSpc>
                <a:spcPts val="3550"/>
              </a:lnSpc>
              <a:buNone/>
            </a:pPr>
            <a:r>
              <a:rPr lang="en-US" sz="2800" b="1" dirty="0">
                <a:solidFill>
                  <a:srgbClr val="000000"/>
                </a:solidFill>
                <a:latin typeface="Noto Serif HK Bold" pitchFamily="34" charset="0"/>
                <a:ea typeface="Noto Serif HK Bold" pitchFamily="34" charset="-122"/>
                <a:cs typeface="Noto Serif HK Bold" pitchFamily="34" charset="-120"/>
              </a:rPr>
              <a:t>📖</a:t>
            </a:r>
            <a:pPr algn="l" indent="0" marL="0">
              <a:lnSpc>
                <a:spcPts val="3550"/>
              </a:lnSpc>
              <a:buNone/>
            </a:pPr>
            <a:r>
              <a:rPr lang="en-US" sz="2800" b="1" dirty="0">
                <a:solidFill>
                  <a:srgbClr val="FFF8F5"/>
                </a:solidFill>
                <a:latin typeface="Noto Serif HK Bold" pitchFamily="34" charset="0"/>
                <a:ea typeface="Noto Serif HK Bold" pitchFamily="34" charset="-122"/>
                <a:cs typeface="Noto Serif HK Bold" pitchFamily="34" charset="-120"/>
              </a:rPr>
              <a:t> Table of Contents</a:t>
            </a:r>
            <a:endParaRPr lang="en-US" sz="2800" dirty="0"/>
          </a:p>
        </p:txBody>
      </p:sp>
      <p:sp>
        <p:nvSpPr>
          <p:cNvPr id="3" name="Text 1"/>
          <p:cNvSpPr/>
          <p:nvPr/>
        </p:nvSpPr>
        <p:spPr>
          <a:xfrm>
            <a:off x="578048" y="1188363"/>
            <a:ext cx="144423" cy="180618"/>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Light" pitchFamily="34" charset="0"/>
                <a:ea typeface="Noto Serif HK Light" pitchFamily="34" charset="-122"/>
                <a:cs typeface="Noto Serif HK Light" pitchFamily="34" charset="-120"/>
              </a:rPr>
              <a:t>01</a:t>
            </a:r>
            <a:endParaRPr lang="en-US" sz="1100" dirty="0"/>
          </a:p>
        </p:txBody>
      </p:sp>
      <p:sp>
        <p:nvSpPr>
          <p:cNvPr id="4" name="Shape 2"/>
          <p:cNvSpPr/>
          <p:nvPr/>
        </p:nvSpPr>
        <p:spPr>
          <a:xfrm>
            <a:off x="578048" y="1418630"/>
            <a:ext cx="6664881" cy="15240"/>
          </a:xfrm>
          <a:prstGeom prst="rect">
            <a:avLst/>
          </a:prstGeom>
          <a:solidFill>
            <a:srgbClr val="E2C2B3"/>
          </a:solidFill>
          <a:ln/>
        </p:spPr>
      </p:sp>
      <p:sp>
        <p:nvSpPr>
          <p:cNvPr id="5" name="Text 3"/>
          <p:cNvSpPr/>
          <p:nvPr/>
        </p:nvSpPr>
        <p:spPr>
          <a:xfrm>
            <a:off x="578048" y="1521262"/>
            <a:ext cx="1806416" cy="225743"/>
          </a:xfrm>
          <a:prstGeom prst="rect">
            <a:avLst/>
          </a:prstGeom>
          <a:noFill/>
          <a:ln/>
        </p:spPr>
        <p:txBody>
          <a:bodyPr wrap="none" lIns="0" tIns="0" rIns="0" bIns="0" rtlCol="0" anchor="t"/>
          <a:lstStyle/>
          <a:p>
            <a:pPr algn="l" indent="0" marL="0">
              <a:lnSpc>
                <a:spcPts val="1750"/>
              </a:lnSpc>
              <a:buNone/>
            </a:pPr>
            <a:r>
              <a:rPr lang="en-US" sz="1400" b="1" dirty="0">
                <a:solidFill>
                  <a:srgbClr val="D3C9C5"/>
                </a:solidFill>
                <a:latin typeface="Noto Serif HK Bold" pitchFamily="34" charset="0"/>
                <a:ea typeface="Noto Serif HK Bold" pitchFamily="34" charset="-122"/>
                <a:cs typeface="Noto Serif HK Bold" pitchFamily="34" charset="-120"/>
              </a:rPr>
              <a:t>Introduction</a:t>
            </a:r>
            <a:endParaRPr lang="en-US" sz="1400" dirty="0"/>
          </a:p>
        </p:txBody>
      </p:sp>
      <p:sp>
        <p:nvSpPr>
          <p:cNvPr id="6" name="Text 4"/>
          <p:cNvSpPr/>
          <p:nvPr/>
        </p:nvSpPr>
        <p:spPr>
          <a:xfrm>
            <a:off x="578048" y="1833682"/>
            <a:ext cx="6664881" cy="231219"/>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pitchFamily="34" charset="0"/>
                <a:ea typeface="Noto Serif HK" pitchFamily="34" charset="-122"/>
                <a:cs typeface="Noto Serif HK" pitchFamily="34" charset="-120"/>
              </a:rPr>
              <a:t>Framework overview and target audience</a:t>
            </a:r>
            <a:endParaRPr lang="en-US" sz="1100" dirty="0"/>
          </a:p>
        </p:txBody>
      </p:sp>
      <p:sp>
        <p:nvSpPr>
          <p:cNvPr id="7" name="Text 5"/>
          <p:cNvSpPr/>
          <p:nvPr/>
        </p:nvSpPr>
        <p:spPr>
          <a:xfrm>
            <a:off x="7387352" y="1188363"/>
            <a:ext cx="144423" cy="180618"/>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Light" pitchFamily="34" charset="0"/>
                <a:ea typeface="Noto Serif HK Light" pitchFamily="34" charset="-122"/>
                <a:cs typeface="Noto Serif HK Light" pitchFamily="34" charset="-120"/>
              </a:rPr>
              <a:t>02</a:t>
            </a:r>
            <a:endParaRPr lang="en-US" sz="1100" dirty="0"/>
          </a:p>
        </p:txBody>
      </p:sp>
      <p:sp>
        <p:nvSpPr>
          <p:cNvPr id="8" name="Shape 6"/>
          <p:cNvSpPr/>
          <p:nvPr/>
        </p:nvSpPr>
        <p:spPr>
          <a:xfrm>
            <a:off x="7387352" y="1418630"/>
            <a:ext cx="6665000" cy="15240"/>
          </a:xfrm>
          <a:prstGeom prst="rect">
            <a:avLst/>
          </a:prstGeom>
          <a:solidFill>
            <a:srgbClr val="E2C2B3"/>
          </a:solidFill>
          <a:ln/>
        </p:spPr>
      </p:sp>
      <p:sp>
        <p:nvSpPr>
          <p:cNvPr id="9" name="Text 7"/>
          <p:cNvSpPr/>
          <p:nvPr/>
        </p:nvSpPr>
        <p:spPr>
          <a:xfrm>
            <a:off x="7387352" y="1521262"/>
            <a:ext cx="1806416" cy="225743"/>
          </a:xfrm>
          <a:prstGeom prst="rect">
            <a:avLst/>
          </a:prstGeom>
          <a:noFill/>
          <a:ln/>
        </p:spPr>
        <p:txBody>
          <a:bodyPr wrap="none" lIns="0" tIns="0" rIns="0" bIns="0" rtlCol="0" anchor="t"/>
          <a:lstStyle/>
          <a:p>
            <a:pPr algn="l" indent="0" marL="0">
              <a:lnSpc>
                <a:spcPts val="1750"/>
              </a:lnSpc>
              <a:buNone/>
            </a:pPr>
            <a:r>
              <a:rPr lang="en-US" sz="1400" b="1" dirty="0">
                <a:solidFill>
                  <a:srgbClr val="D3C9C5"/>
                </a:solidFill>
                <a:latin typeface="Noto Serif HK Bold" pitchFamily="34" charset="0"/>
                <a:ea typeface="Noto Serif HK Bold" pitchFamily="34" charset="-122"/>
                <a:cs typeface="Noto Serif HK Bold" pitchFamily="34" charset="-120"/>
              </a:rPr>
              <a:t>Installation</a:t>
            </a:r>
            <a:endParaRPr lang="en-US" sz="1400" dirty="0"/>
          </a:p>
        </p:txBody>
      </p:sp>
      <p:sp>
        <p:nvSpPr>
          <p:cNvPr id="10" name="Text 8"/>
          <p:cNvSpPr/>
          <p:nvPr/>
        </p:nvSpPr>
        <p:spPr>
          <a:xfrm>
            <a:off x="7387352" y="1833682"/>
            <a:ext cx="6665000" cy="231219"/>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pitchFamily="34" charset="0"/>
                <a:ea typeface="Noto Serif HK" pitchFamily="34" charset="-122"/>
                <a:cs typeface="Noto Serif HK" pitchFamily="34" charset="-120"/>
              </a:rPr>
              <a:t>Prerequisites and platform-specific setup</a:t>
            </a:r>
            <a:endParaRPr lang="en-US" sz="1100" dirty="0"/>
          </a:p>
        </p:txBody>
      </p:sp>
      <p:sp>
        <p:nvSpPr>
          <p:cNvPr id="11" name="Text 9"/>
          <p:cNvSpPr/>
          <p:nvPr/>
        </p:nvSpPr>
        <p:spPr>
          <a:xfrm>
            <a:off x="578048" y="2317671"/>
            <a:ext cx="144423" cy="180618"/>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Light" pitchFamily="34" charset="0"/>
                <a:ea typeface="Noto Serif HK Light" pitchFamily="34" charset="-122"/>
                <a:cs typeface="Noto Serif HK Light" pitchFamily="34" charset="-120"/>
              </a:rPr>
              <a:t>03</a:t>
            </a:r>
            <a:endParaRPr lang="en-US" sz="1100" dirty="0"/>
          </a:p>
        </p:txBody>
      </p:sp>
      <p:sp>
        <p:nvSpPr>
          <p:cNvPr id="12" name="Shape 10"/>
          <p:cNvSpPr/>
          <p:nvPr/>
        </p:nvSpPr>
        <p:spPr>
          <a:xfrm>
            <a:off x="578048" y="2547938"/>
            <a:ext cx="6664881" cy="15240"/>
          </a:xfrm>
          <a:prstGeom prst="rect">
            <a:avLst/>
          </a:prstGeom>
          <a:solidFill>
            <a:srgbClr val="E2C2B3"/>
          </a:solidFill>
          <a:ln/>
        </p:spPr>
      </p:sp>
      <p:sp>
        <p:nvSpPr>
          <p:cNvPr id="13" name="Text 11"/>
          <p:cNvSpPr/>
          <p:nvPr/>
        </p:nvSpPr>
        <p:spPr>
          <a:xfrm>
            <a:off x="578048" y="2650569"/>
            <a:ext cx="1806416" cy="225743"/>
          </a:xfrm>
          <a:prstGeom prst="rect">
            <a:avLst/>
          </a:prstGeom>
          <a:noFill/>
          <a:ln/>
        </p:spPr>
        <p:txBody>
          <a:bodyPr wrap="none" lIns="0" tIns="0" rIns="0" bIns="0" rtlCol="0" anchor="t"/>
          <a:lstStyle/>
          <a:p>
            <a:pPr algn="l" indent="0" marL="0">
              <a:lnSpc>
                <a:spcPts val="1750"/>
              </a:lnSpc>
              <a:buNone/>
            </a:pPr>
            <a:r>
              <a:rPr lang="en-US" sz="1400" b="1" dirty="0">
                <a:solidFill>
                  <a:srgbClr val="D3C9C5"/>
                </a:solidFill>
                <a:latin typeface="Noto Serif HK Bold" pitchFamily="34" charset="0"/>
                <a:ea typeface="Noto Serif HK Bold" pitchFamily="34" charset="-122"/>
                <a:cs typeface="Noto Serif HK Bold" pitchFamily="34" charset="-120"/>
              </a:rPr>
              <a:t>Initial Setup</a:t>
            </a:r>
            <a:endParaRPr lang="en-US" sz="1400" dirty="0"/>
          </a:p>
        </p:txBody>
      </p:sp>
      <p:sp>
        <p:nvSpPr>
          <p:cNvPr id="14" name="Text 12"/>
          <p:cNvSpPr/>
          <p:nvPr/>
        </p:nvSpPr>
        <p:spPr>
          <a:xfrm>
            <a:off x="578048" y="2962989"/>
            <a:ext cx="6664881" cy="231219"/>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pitchFamily="34" charset="0"/>
                <a:ea typeface="Noto Serif HK" pitchFamily="34" charset="-122"/>
                <a:cs typeface="Noto Serif HK" pitchFamily="34" charset="-120"/>
              </a:rPr>
              <a:t>Configuration and first-time menu navigation</a:t>
            </a:r>
            <a:endParaRPr lang="en-US" sz="1100" dirty="0"/>
          </a:p>
        </p:txBody>
      </p:sp>
      <p:sp>
        <p:nvSpPr>
          <p:cNvPr id="15" name="Text 13"/>
          <p:cNvSpPr/>
          <p:nvPr/>
        </p:nvSpPr>
        <p:spPr>
          <a:xfrm>
            <a:off x="7387352" y="2317671"/>
            <a:ext cx="144423" cy="180618"/>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Light" pitchFamily="34" charset="0"/>
                <a:ea typeface="Noto Serif HK Light" pitchFamily="34" charset="-122"/>
                <a:cs typeface="Noto Serif HK Light" pitchFamily="34" charset="-120"/>
              </a:rPr>
              <a:t>04</a:t>
            </a:r>
            <a:endParaRPr lang="en-US" sz="1100" dirty="0"/>
          </a:p>
        </p:txBody>
      </p:sp>
      <p:sp>
        <p:nvSpPr>
          <p:cNvPr id="16" name="Shape 14"/>
          <p:cNvSpPr/>
          <p:nvPr/>
        </p:nvSpPr>
        <p:spPr>
          <a:xfrm>
            <a:off x="7387352" y="2547938"/>
            <a:ext cx="6665000" cy="15240"/>
          </a:xfrm>
          <a:prstGeom prst="rect">
            <a:avLst/>
          </a:prstGeom>
          <a:solidFill>
            <a:srgbClr val="E2C2B3"/>
          </a:solidFill>
          <a:ln/>
        </p:spPr>
      </p:sp>
      <p:sp>
        <p:nvSpPr>
          <p:cNvPr id="17" name="Text 15"/>
          <p:cNvSpPr/>
          <p:nvPr/>
        </p:nvSpPr>
        <p:spPr>
          <a:xfrm>
            <a:off x="7387352" y="2650569"/>
            <a:ext cx="1806416" cy="225743"/>
          </a:xfrm>
          <a:prstGeom prst="rect">
            <a:avLst/>
          </a:prstGeom>
          <a:noFill/>
          <a:ln/>
        </p:spPr>
        <p:txBody>
          <a:bodyPr wrap="none" lIns="0" tIns="0" rIns="0" bIns="0" rtlCol="0" anchor="t"/>
          <a:lstStyle/>
          <a:p>
            <a:pPr algn="l" indent="0" marL="0">
              <a:lnSpc>
                <a:spcPts val="1750"/>
              </a:lnSpc>
              <a:buNone/>
            </a:pPr>
            <a:r>
              <a:rPr lang="en-US" sz="1400" b="1" dirty="0">
                <a:solidFill>
                  <a:srgbClr val="D3C9C5"/>
                </a:solidFill>
                <a:latin typeface="Noto Serif HK Bold" pitchFamily="34" charset="0"/>
                <a:ea typeface="Noto Serif HK Bold" pitchFamily="34" charset="-122"/>
                <a:cs typeface="Noto Serif HK Bold" pitchFamily="34" charset="-120"/>
              </a:rPr>
              <a:t>Core Workflow</a:t>
            </a:r>
            <a:endParaRPr lang="en-US" sz="1400" dirty="0"/>
          </a:p>
        </p:txBody>
      </p:sp>
      <p:sp>
        <p:nvSpPr>
          <p:cNvPr id="18" name="Text 16"/>
          <p:cNvSpPr/>
          <p:nvPr/>
        </p:nvSpPr>
        <p:spPr>
          <a:xfrm>
            <a:off x="7387352" y="2962989"/>
            <a:ext cx="6665000" cy="231219"/>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pitchFamily="34" charset="0"/>
                <a:ea typeface="Noto Serif HK" pitchFamily="34" charset="-122"/>
                <a:cs typeface="Noto Serif HK" pitchFamily="34" charset="-120"/>
              </a:rPr>
              <a:t>Understanding the development cycle</a:t>
            </a:r>
            <a:endParaRPr lang="en-US" sz="1100" dirty="0"/>
          </a:p>
        </p:txBody>
      </p:sp>
      <p:sp>
        <p:nvSpPr>
          <p:cNvPr id="19" name="Text 17"/>
          <p:cNvSpPr/>
          <p:nvPr/>
        </p:nvSpPr>
        <p:spPr>
          <a:xfrm>
            <a:off x="578048" y="3446978"/>
            <a:ext cx="144423" cy="180618"/>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Light" pitchFamily="34" charset="0"/>
                <a:ea typeface="Noto Serif HK Light" pitchFamily="34" charset="-122"/>
                <a:cs typeface="Noto Serif HK Light" pitchFamily="34" charset="-120"/>
              </a:rPr>
              <a:t>05</a:t>
            </a:r>
            <a:endParaRPr lang="en-US" sz="1100" dirty="0"/>
          </a:p>
        </p:txBody>
      </p:sp>
      <p:sp>
        <p:nvSpPr>
          <p:cNvPr id="20" name="Shape 18"/>
          <p:cNvSpPr/>
          <p:nvPr/>
        </p:nvSpPr>
        <p:spPr>
          <a:xfrm>
            <a:off x="578048" y="3677245"/>
            <a:ext cx="6664881" cy="15240"/>
          </a:xfrm>
          <a:prstGeom prst="rect">
            <a:avLst/>
          </a:prstGeom>
          <a:solidFill>
            <a:srgbClr val="E2C2B3"/>
          </a:solidFill>
          <a:ln/>
        </p:spPr>
      </p:sp>
      <p:sp>
        <p:nvSpPr>
          <p:cNvPr id="21" name="Text 19"/>
          <p:cNvSpPr/>
          <p:nvPr/>
        </p:nvSpPr>
        <p:spPr>
          <a:xfrm>
            <a:off x="578048" y="3779877"/>
            <a:ext cx="2088952" cy="225743"/>
          </a:xfrm>
          <a:prstGeom prst="rect">
            <a:avLst/>
          </a:prstGeom>
          <a:noFill/>
          <a:ln/>
        </p:spPr>
        <p:txBody>
          <a:bodyPr wrap="none" lIns="0" tIns="0" rIns="0" bIns="0" rtlCol="0" anchor="t"/>
          <a:lstStyle/>
          <a:p>
            <a:pPr algn="l" indent="0" marL="0">
              <a:lnSpc>
                <a:spcPts val="1750"/>
              </a:lnSpc>
              <a:buNone/>
            </a:pPr>
            <a:r>
              <a:rPr lang="en-US" sz="1400" b="1" dirty="0">
                <a:solidFill>
                  <a:srgbClr val="D3C9C5"/>
                </a:solidFill>
                <a:latin typeface="Noto Serif HK Bold" pitchFamily="34" charset="0"/>
                <a:ea typeface="Noto Serif HK Bold" pitchFamily="34" charset="-122"/>
                <a:cs typeface="Noto Serif HK Bold" pitchFamily="34" charset="-120"/>
              </a:rPr>
              <a:t>Creating New Iteration</a:t>
            </a:r>
            <a:endParaRPr lang="en-US" sz="1400" dirty="0"/>
          </a:p>
        </p:txBody>
      </p:sp>
      <p:sp>
        <p:nvSpPr>
          <p:cNvPr id="22" name="Text 20"/>
          <p:cNvSpPr/>
          <p:nvPr/>
        </p:nvSpPr>
        <p:spPr>
          <a:xfrm>
            <a:off x="578048" y="4092297"/>
            <a:ext cx="6664881" cy="231219"/>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pitchFamily="34" charset="0"/>
                <a:ea typeface="Noto Serif HK" pitchFamily="34" charset="-122"/>
                <a:cs typeface="Noto Serif HK" pitchFamily="34" charset="-120"/>
              </a:rPr>
              <a:t>Starting feature branches and workspace initialization</a:t>
            </a:r>
            <a:endParaRPr lang="en-US" sz="1100" dirty="0"/>
          </a:p>
        </p:txBody>
      </p:sp>
      <p:sp>
        <p:nvSpPr>
          <p:cNvPr id="23" name="Text 21"/>
          <p:cNvSpPr/>
          <p:nvPr/>
        </p:nvSpPr>
        <p:spPr>
          <a:xfrm>
            <a:off x="7387352" y="3446978"/>
            <a:ext cx="144423" cy="180618"/>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Light" pitchFamily="34" charset="0"/>
                <a:ea typeface="Noto Serif HK Light" pitchFamily="34" charset="-122"/>
                <a:cs typeface="Noto Serif HK Light" pitchFamily="34" charset="-120"/>
              </a:rPr>
              <a:t>06</a:t>
            </a:r>
            <a:endParaRPr lang="en-US" sz="1100" dirty="0"/>
          </a:p>
        </p:txBody>
      </p:sp>
      <p:sp>
        <p:nvSpPr>
          <p:cNvPr id="24" name="Shape 22"/>
          <p:cNvSpPr/>
          <p:nvPr/>
        </p:nvSpPr>
        <p:spPr>
          <a:xfrm>
            <a:off x="7387352" y="3677245"/>
            <a:ext cx="6665000" cy="15240"/>
          </a:xfrm>
          <a:prstGeom prst="rect">
            <a:avLst/>
          </a:prstGeom>
          <a:solidFill>
            <a:srgbClr val="E2C2B3"/>
          </a:solidFill>
          <a:ln/>
        </p:spPr>
      </p:sp>
      <p:sp>
        <p:nvSpPr>
          <p:cNvPr id="25" name="Text 23"/>
          <p:cNvSpPr/>
          <p:nvPr/>
        </p:nvSpPr>
        <p:spPr>
          <a:xfrm>
            <a:off x="7387352" y="3779877"/>
            <a:ext cx="2078712" cy="225743"/>
          </a:xfrm>
          <a:prstGeom prst="rect">
            <a:avLst/>
          </a:prstGeom>
          <a:noFill/>
          <a:ln/>
        </p:spPr>
        <p:txBody>
          <a:bodyPr wrap="none" lIns="0" tIns="0" rIns="0" bIns="0" rtlCol="0" anchor="t"/>
          <a:lstStyle/>
          <a:p>
            <a:pPr algn="l" indent="0" marL="0">
              <a:lnSpc>
                <a:spcPts val="1750"/>
              </a:lnSpc>
              <a:buNone/>
            </a:pPr>
            <a:r>
              <a:rPr lang="en-US" sz="1400" b="1" dirty="0">
                <a:solidFill>
                  <a:srgbClr val="D3C9C5"/>
                </a:solidFill>
                <a:latin typeface="Noto Serif HK Bold" pitchFamily="34" charset="0"/>
                <a:ea typeface="Noto Serif HK Bold" pitchFamily="34" charset="-122"/>
                <a:cs typeface="Noto Serif HK Bold" pitchFamily="34" charset="-120"/>
              </a:rPr>
              <a:t>Working with Prompts</a:t>
            </a:r>
            <a:endParaRPr lang="en-US" sz="1400" dirty="0"/>
          </a:p>
        </p:txBody>
      </p:sp>
      <p:sp>
        <p:nvSpPr>
          <p:cNvPr id="26" name="Text 24"/>
          <p:cNvSpPr/>
          <p:nvPr/>
        </p:nvSpPr>
        <p:spPr>
          <a:xfrm>
            <a:off x="7387352" y="4092297"/>
            <a:ext cx="6665000" cy="231219"/>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pitchFamily="34" charset="0"/>
                <a:ea typeface="Noto Serif HK" pitchFamily="34" charset="-122"/>
                <a:cs typeface="Noto Serif HK" pitchFamily="34" charset="-120"/>
              </a:rPr>
              <a:t>Writing and executing effective Copilot prompts</a:t>
            </a:r>
            <a:endParaRPr lang="en-US" sz="1100" dirty="0"/>
          </a:p>
        </p:txBody>
      </p:sp>
      <p:sp>
        <p:nvSpPr>
          <p:cNvPr id="27" name="Text 25"/>
          <p:cNvSpPr/>
          <p:nvPr/>
        </p:nvSpPr>
        <p:spPr>
          <a:xfrm>
            <a:off x="578048" y="4576286"/>
            <a:ext cx="144423" cy="180618"/>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Light" pitchFamily="34" charset="0"/>
                <a:ea typeface="Noto Serif HK Light" pitchFamily="34" charset="-122"/>
                <a:cs typeface="Noto Serif HK Light" pitchFamily="34" charset="-120"/>
              </a:rPr>
              <a:t>07</a:t>
            </a:r>
            <a:endParaRPr lang="en-US" sz="1100" dirty="0"/>
          </a:p>
        </p:txBody>
      </p:sp>
      <p:sp>
        <p:nvSpPr>
          <p:cNvPr id="28" name="Shape 26"/>
          <p:cNvSpPr/>
          <p:nvPr/>
        </p:nvSpPr>
        <p:spPr>
          <a:xfrm>
            <a:off x="578048" y="4806553"/>
            <a:ext cx="6664881" cy="15240"/>
          </a:xfrm>
          <a:prstGeom prst="rect">
            <a:avLst/>
          </a:prstGeom>
          <a:solidFill>
            <a:srgbClr val="E2C2B3"/>
          </a:solidFill>
          <a:ln/>
        </p:spPr>
      </p:sp>
      <p:sp>
        <p:nvSpPr>
          <p:cNvPr id="29" name="Text 27"/>
          <p:cNvSpPr/>
          <p:nvPr/>
        </p:nvSpPr>
        <p:spPr>
          <a:xfrm>
            <a:off x="578048" y="4909185"/>
            <a:ext cx="1806416" cy="225743"/>
          </a:xfrm>
          <a:prstGeom prst="rect">
            <a:avLst/>
          </a:prstGeom>
          <a:noFill/>
          <a:ln/>
        </p:spPr>
        <p:txBody>
          <a:bodyPr wrap="none" lIns="0" tIns="0" rIns="0" bIns="0" rtlCol="0" anchor="t"/>
          <a:lstStyle/>
          <a:p>
            <a:pPr algn="l" indent="0" marL="0">
              <a:lnSpc>
                <a:spcPts val="1750"/>
              </a:lnSpc>
              <a:buNone/>
            </a:pPr>
            <a:r>
              <a:rPr lang="en-US" sz="1400" b="1" dirty="0">
                <a:solidFill>
                  <a:srgbClr val="D3C9C5"/>
                </a:solidFill>
                <a:latin typeface="Noto Serif HK Bold" pitchFamily="34" charset="0"/>
                <a:ea typeface="Noto Serif HK Bold" pitchFamily="34" charset="-122"/>
                <a:cs typeface="Noto Serif HK Bold" pitchFamily="34" charset="-120"/>
              </a:rPr>
              <a:t>Special Prompts</a:t>
            </a:r>
            <a:endParaRPr lang="en-US" sz="1400" dirty="0"/>
          </a:p>
        </p:txBody>
      </p:sp>
      <p:sp>
        <p:nvSpPr>
          <p:cNvPr id="30" name="Text 28"/>
          <p:cNvSpPr/>
          <p:nvPr/>
        </p:nvSpPr>
        <p:spPr>
          <a:xfrm>
            <a:off x="578048" y="5221605"/>
            <a:ext cx="6664881" cy="231219"/>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pitchFamily="34" charset="0"/>
                <a:ea typeface="Noto Serif HK" pitchFamily="34" charset="-122"/>
                <a:cs typeface="Noto Serif HK" pitchFamily="34" charset="-120"/>
              </a:rPr>
              <a:t>Documentation updates and requirement analysis</a:t>
            </a:r>
            <a:endParaRPr lang="en-US" sz="1100" dirty="0"/>
          </a:p>
        </p:txBody>
      </p:sp>
      <p:sp>
        <p:nvSpPr>
          <p:cNvPr id="31" name="Text 29"/>
          <p:cNvSpPr/>
          <p:nvPr/>
        </p:nvSpPr>
        <p:spPr>
          <a:xfrm>
            <a:off x="7387352" y="4576286"/>
            <a:ext cx="144423" cy="180618"/>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Light" pitchFamily="34" charset="0"/>
                <a:ea typeface="Noto Serif HK Light" pitchFamily="34" charset="-122"/>
                <a:cs typeface="Noto Serif HK Light" pitchFamily="34" charset="-120"/>
              </a:rPr>
              <a:t>08</a:t>
            </a:r>
            <a:endParaRPr lang="en-US" sz="1100" dirty="0"/>
          </a:p>
        </p:txBody>
      </p:sp>
      <p:sp>
        <p:nvSpPr>
          <p:cNvPr id="32" name="Shape 30"/>
          <p:cNvSpPr/>
          <p:nvPr/>
        </p:nvSpPr>
        <p:spPr>
          <a:xfrm>
            <a:off x="7387352" y="4806553"/>
            <a:ext cx="6665000" cy="15240"/>
          </a:xfrm>
          <a:prstGeom prst="rect">
            <a:avLst/>
          </a:prstGeom>
          <a:solidFill>
            <a:srgbClr val="E2C2B3"/>
          </a:solidFill>
          <a:ln/>
        </p:spPr>
      </p:sp>
      <p:sp>
        <p:nvSpPr>
          <p:cNvPr id="33" name="Text 31"/>
          <p:cNvSpPr/>
          <p:nvPr/>
        </p:nvSpPr>
        <p:spPr>
          <a:xfrm>
            <a:off x="7387352" y="4909185"/>
            <a:ext cx="1926669" cy="225743"/>
          </a:xfrm>
          <a:prstGeom prst="rect">
            <a:avLst/>
          </a:prstGeom>
          <a:noFill/>
          <a:ln/>
        </p:spPr>
        <p:txBody>
          <a:bodyPr wrap="none" lIns="0" tIns="0" rIns="0" bIns="0" rtlCol="0" anchor="t"/>
          <a:lstStyle/>
          <a:p>
            <a:pPr algn="l" indent="0" marL="0">
              <a:lnSpc>
                <a:spcPts val="1750"/>
              </a:lnSpc>
              <a:buNone/>
            </a:pPr>
            <a:r>
              <a:rPr lang="en-US" sz="1400" b="1" dirty="0">
                <a:solidFill>
                  <a:srgbClr val="D3C9C5"/>
                </a:solidFill>
                <a:latin typeface="Noto Serif HK Bold" pitchFamily="34" charset="0"/>
                <a:ea typeface="Noto Serif HK Bold" pitchFamily="34" charset="-122"/>
                <a:cs typeface="Noto Serif HK Bold" pitchFamily="34" charset="-120"/>
              </a:rPr>
              <a:t>Completing Iteration</a:t>
            </a:r>
            <a:endParaRPr lang="en-US" sz="1400" dirty="0"/>
          </a:p>
        </p:txBody>
      </p:sp>
      <p:sp>
        <p:nvSpPr>
          <p:cNvPr id="34" name="Text 32"/>
          <p:cNvSpPr/>
          <p:nvPr/>
        </p:nvSpPr>
        <p:spPr>
          <a:xfrm>
            <a:off x="7387352" y="5221605"/>
            <a:ext cx="6665000" cy="231219"/>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pitchFamily="34" charset="0"/>
                <a:ea typeface="Noto Serif HK" pitchFamily="34" charset="-122"/>
                <a:cs typeface="Noto Serif HK" pitchFamily="34" charset="-120"/>
              </a:rPr>
              <a:t>Archiving, committing, and branch management</a:t>
            </a:r>
            <a:endParaRPr lang="en-US" sz="1100" dirty="0"/>
          </a:p>
        </p:txBody>
      </p:sp>
      <p:sp>
        <p:nvSpPr>
          <p:cNvPr id="35" name="Text 33"/>
          <p:cNvSpPr/>
          <p:nvPr/>
        </p:nvSpPr>
        <p:spPr>
          <a:xfrm>
            <a:off x="578048" y="5705594"/>
            <a:ext cx="144423" cy="180618"/>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Light" pitchFamily="34" charset="0"/>
                <a:ea typeface="Noto Serif HK Light" pitchFamily="34" charset="-122"/>
                <a:cs typeface="Noto Serif HK Light" pitchFamily="34" charset="-120"/>
              </a:rPr>
              <a:t>09</a:t>
            </a:r>
            <a:endParaRPr lang="en-US" sz="1100" dirty="0"/>
          </a:p>
        </p:txBody>
      </p:sp>
      <p:sp>
        <p:nvSpPr>
          <p:cNvPr id="36" name="Shape 34"/>
          <p:cNvSpPr/>
          <p:nvPr/>
        </p:nvSpPr>
        <p:spPr>
          <a:xfrm>
            <a:off x="578048" y="5935861"/>
            <a:ext cx="6664881" cy="15240"/>
          </a:xfrm>
          <a:prstGeom prst="rect">
            <a:avLst/>
          </a:prstGeom>
          <a:solidFill>
            <a:srgbClr val="E2C2B3"/>
          </a:solidFill>
          <a:ln/>
        </p:spPr>
      </p:sp>
      <p:sp>
        <p:nvSpPr>
          <p:cNvPr id="37" name="Text 35"/>
          <p:cNvSpPr/>
          <p:nvPr/>
        </p:nvSpPr>
        <p:spPr>
          <a:xfrm>
            <a:off x="578048" y="6038493"/>
            <a:ext cx="1806416" cy="225743"/>
          </a:xfrm>
          <a:prstGeom prst="rect">
            <a:avLst/>
          </a:prstGeom>
          <a:noFill/>
          <a:ln/>
        </p:spPr>
        <p:txBody>
          <a:bodyPr wrap="none" lIns="0" tIns="0" rIns="0" bIns="0" rtlCol="0" anchor="t"/>
          <a:lstStyle/>
          <a:p>
            <a:pPr algn="l" indent="0" marL="0">
              <a:lnSpc>
                <a:spcPts val="1750"/>
              </a:lnSpc>
              <a:buNone/>
            </a:pPr>
            <a:r>
              <a:rPr lang="en-US" sz="1400" b="1" dirty="0">
                <a:solidFill>
                  <a:srgbClr val="D3C9C5"/>
                </a:solidFill>
                <a:latin typeface="Noto Serif HK Bold" pitchFamily="34" charset="0"/>
                <a:ea typeface="Noto Serif HK Bold" pitchFamily="34" charset="-122"/>
                <a:cs typeface="Noto Serif HK Bold" pitchFamily="34" charset="-120"/>
              </a:rPr>
              <a:t>Branch Merging</a:t>
            </a:r>
            <a:endParaRPr lang="en-US" sz="1400" dirty="0"/>
          </a:p>
        </p:txBody>
      </p:sp>
      <p:sp>
        <p:nvSpPr>
          <p:cNvPr id="38" name="Text 36"/>
          <p:cNvSpPr/>
          <p:nvPr/>
        </p:nvSpPr>
        <p:spPr>
          <a:xfrm>
            <a:off x="578048" y="6350913"/>
            <a:ext cx="6664881" cy="231219"/>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pitchFamily="34" charset="0"/>
                <a:ea typeface="Noto Serif HK" pitchFamily="34" charset="-122"/>
                <a:cs typeface="Noto Serif HK" pitchFamily="34" charset="-120"/>
              </a:rPr>
              <a:t>Pull requests and cleanup procedures</a:t>
            </a:r>
            <a:endParaRPr lang="en-US" sz="1100" dirty="0"/>
          </a:p>
        </p:txBody>
      </p:sp>
      <p:sp>
        <p:nvSpPr>
          <p:cNvPr id="39" name="Text 37"/>
          <p:cNvSpPr/>
          <p:nvPr/>
        </p:nvSpPr>
        <p:spPr>
          <a:xfrm>
            <a:off x="7387352" y="5705594"/>
            <a:ext cx="144423" cy="180618"/>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Light" pitchFamily="34" charset="0"/>
                <a:ea typeface="Noto Serif HK Light" pitchFamily="34" charset="-122"/>
                <a:cs typeface="Noto Serif HK Light" pitchFamily="34" charset="-120"/>
              </a:rPr>
              <a:t>10</a:t>
            </a:r>
            <a:endParaRPr lang="en-US" sz="1100" dirty="0"/>
          </a:p>
        </p:txBody>
      </p:sp>
      <p:sp>
        <p:nvSpPr>
          <p:cNvPr id="40" name="Shape 38"/>
          <p:cNvSpPr/>
          <p:nvPr/>
        </p:nvSpPr>
        <p:spPr>
          <a:xfrm>
            <a:off x="7387352" y="5935861"/>
            <a:ext cx="6665000" cy="15240"/>
          </a:xfrm>
          <a:prstGeom prst="rect">
            <a:avLst/>
          </a:prstGeom>
          <a:solidFill>
            <a:srgbClr val="E2C2B3"/>
          </a:solidFill>
          <a:ln/>
        </p:spPr>
      </p:sp>
      <p:sp>
        <p:nvSpPr>
          <p:cNvPr id="41" name="Text 39"/>
          <p:cNvSpPr/>
          <p:nvPr/>
        </p:nvSpPr>
        <p:spPr>
          <a:xfrm>
            <a:off x="7387352" y="6038493"/>
            <a:ext cx="1806416" cy="225743"/>
          </a:xfrm>
          <a:prstGeom prst="rect">
            <a:avLst/>
          </a:prstGeom>
          <a:noFill/>
          <a:ln/>
        </p:spPr>
        <p:txBody>
          <a:bodyPr wrap="none" lIns="0" tIns="0" rIns="0" bIns="0" rtlCol="0" anchor="t"/>
          <a:lstStyle/>
          <a:p>
            <a:pPr algn="l" indent="0" marL="0">
              <a:lnSpc>
                <a:spcPts val="1750"/>
              </a:lnSpc>
              <a:buNone/>
            </a:pPr>
            <a:r>
              <a:rPr lang="en-US" sz="1400" b="1" dirty="0">
                <a:solidFill>
                  <a:srgbClr val="D3C9C5"/>
                </a:solidFill>
                <a:latin typeface="Noto Serif HK Bold" pitchFamily="34" charset="0"/>
                <a:ea typeface="Noto Serif HK Bold" pitchFamily="34" charset="-122"/>
                <a:cs typeface="Noto Serif HK Bold" pitchFamily="34" charset="-120"/>
              </a:rPr>
              <a:t>RDD Concepts</a:t>
            </a:r>
            <a:endParaRPr lang="en-US" sz="1400" dirty="0"/>
          </a:p>
        </p:txBody>
      </p:sp>
      <p:sp>
        <p:nvSpPr>
          <p:cNvPr id="42" name="Text 40"/>
          <p:cNvSpPr/>
          <p:nvPr/>
        </p:nvSpPr>
        <p:spPr>
          <a:xfrm>
            <a:off x="7387352" y="6350913"/>
            <a:ext cx="6665000" cy="231219"/>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pitchFamily="34" charset="0"/>
                <a:ea typeface="Noto Serif HK" pitchFamily="34" charset="-122"/>
                <a:cs typeface="Noto Serif HK" pitchFamily="34" charset="-120"/>
              </a:rPr>
              <a:t>Core principles and best practices</a:t>
            </a:r>
            <a:endParaRPr lang="en-US" sz="1100" dirty="0"/>
          </a:p>
        </p:txBody>
      </p:sp>
      <p:sp>
        <p:nvSpPr>
          <p:cNvPr id="43" name="Text 41"/>
          <p:cNvSpPr/>
          <p:nvPr/>
        </p:nvSpPr>
        <p:spPr>
          <a:xfrm>
            <a:off x="578048" y="6834902"/>
            <a:ext cx="144423" cy="180618"/>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Light" pitchFamily="34" charset="0"/>
                <a:ea typeface="Noto Serif HK Light" pitchFamily="34" charset="-122"/>
                <a:cs typeface="Noto Serif HK Light" pitchFamily="34" charset="-120"/>
              </a:rPr>
              <a:t>11</a:t>
            </a:r>
            <a:endParaRPr lang="en-US" sz="1100" dirty="0"/>
          </a:p>
        </p:txBody>
      </p:sp>
      <p:sp>
        <p:nvSpPr>
          <p:cNvPr id="44" name="Shape 42"/>
          <p:cNvSpPr/>
          <p:nvPr/>
        </p:nvSpPr>
        <p:spPr>
          <a:xfrm>
            <a:off x="578048" y="7065169"/>
            <a:ext cx="13474303" cy="15240"/>
          </a:xfrm>
          <a:prstGeom prst="rect">
            <a:avLst/>
          </a:prstGeom>
          <a:solidFill>
            <a:srgbClr val="E2C2B3"/>
          </a:solidFill>
          <a:ln/>
        </p:spPr>
      </p:sp>
      <p:sp>
        <p:nvSpPr>
          <p:cNvPr id="45" name="Text 43"/>
          <p:cNvSpPr/>
          <p:nvPr/>
        </p:nvSpPr>
        <p:spPr>
          <a:xfrm>
            <a:off x="578048" y="7167801"/>
            <a:ext cx="2499955" cy="225743"/>
          </a:xfrm>
          <a:prstGeom prst="rect">
            <a:avLst/>
          </a:prstGeom>
          <a:noFill/>
          <a:ln/>
        </p:spPr>
        <p:txBody>
          <a:bodyPr wrap="none" lIns="0" tIns="0" rIns="0" bIns="0" rtlCol="0" anchor="t"/>
          <a:lstStyle/>
          <a:p>
            <a:pPr algn="l" indent="0" marL="0">
              <a:lnSpc>
                <a:spcPts val="1750"/>
              </a:lnSpc>
              <a:buNone/>
            </a:pPr>
            <a:r>
              <a:rPr lang="en-US" sz="1400" b="1" dirty="0">
                <a:solidFill>
                  <a:srgbClr val="D3C9C5"/>
                </a:solidFill>
                <a:latin typeface="Noto Serif HK Bold" pitchFamily="34" charset="0"/>
                <a:ea typeface="Noto Serif HK Bold" pitchFamily="34" charset="-122"/>
                <a:cs typeface="Noto Serif HK Bold" pitchFamily="34" charset="-120"/>
              </a:rPr>
              <a:t>Best Practices &amp; Guidelines</a:t>
            </a:r>
            <a:endParaRPr lang="en-US" sz="1400" dirty="0"/>
          </a:p>
        </p:txBody>
      </p:sp>
      <p:sp>
        <p:nvSpPr>
          <p:cNvPr id="46" name="Text 44"/>
          <p:cNvSpPr/>
          <p:nvPr/>
        </p:nvSpPr>
        <p:spPr>
          <a:xfrm>
            <a:off x="578048" y="7480221"/>
            <a:ext cx="13474303" cy="231219"/>
          </a:xfrm>
          <a:prstGeom prst="rect">
            <a:avLst/>
          </a:prstGeom>
          <a:noFill/>
          <a:ln/>
        </p:spPr>
        <p:txBody>
          <a:bodyPr wrap="none" lIns="0" tIns="0" rIns="0" bIns="0" rtlCol="0" anchor="t"/>
          <a:lstStyle/>
          <a:p>
            <a:pPr algn="l" indent="0" marL="0">
              <a:lnSpc>
                <a:spcPts val="1800"/>
              </a:lnSpc>
              <a:buNone/>
            </a:pPr>
            <a:r>
              <a:rPr lang="en-US" sz="1100" dirty="0">
                <a:solidFill>
                  <a:srgbClr val="D3C9C5"/>
                </a:solidFill>
                <a:latin typeface="Noto Serif HK" pitchFamily="34" charset="0"/>
                <a:ea typeface="Noto Serif HK" pitchFamily="34" charset="-122"/>
                <a:cs typeface="Noto Serif HK" pitchFamily="34" charset="-120"/>
              </a:rPr>
              <a:t>Comprehensive best practices and recommendations</a:t>
            </a:r>
            <a:endParaRPr lang="en-US" sz="1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396835" y="272891"/>
            <a:ext cx="4086939" cy="310158"/>
          </a:xfrm>
          <a:prstGeom prst="rect">
            <a:avLst/>
          </a:prstGeom>
          <a:noFill/>
          <a:ln/>
        </p:spPr>
        <p:txBody>
          <a:bodyPr wrap="none" lIns="0" tIns="0" rIns="0" bIns="0" rtlCol="0" anchor="t"/>
          <a:lstStyle/>
          <a:p>
            <a:pPr algn="l" indent="0" marL="0">
              <a:lnSpc>
                <a:spcPts val="2400"/>
              </a:lnSpc>
              <a:buNone/>
            </a:pPr>
            <a:r>
              <a:rPr lang="en-US" sz="1950" b="1" dirty="0">
                <a:solidFill>
                  <a:srgbClr val="FFF8F5"/>
                </a:solidFill>
                <a:latin typeface="Noto Serif HK Bold" pitchFamily="34" charset="0"/>
                <a:ea typeface="Noto Serif HK Bold" pitchFamily="34" charset="-122"/>
                <a:cs typeface="Noto Serif HK Bold" pitchFamily="34" charset="-120"/>
              </a:rPr>
              <a:t>Introduction to RDD Framework</a:t>
            </a:r>
            <a:endParaRPr lang="en-US" sz="1950" dirty="0"/>
          </a:p>
        </p:txBody>
      </p:sp>
      <p:sp>
        <p:nvSpPr>
          <p:cNvPr id="3" name="Text 1"/>
          <p:cNvSpPr/>
          <p:nvPr/>
        </p:nvSpPr>
        <p:spPr>
          <a:xfrm>
            <a:off x="396835" y="781407"/>
            <a:ext cx="13836729" cy="475774"/>
          </a:xfrm>
          <a:prstGeom prst="rect">
            <a:avLst/>
          </a:prstGeom>
          <a:noFill/>
          <a:ln/>
        </p:spPr>
        <p:txBody>
          <a:bodyPr wrap="squar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The Requirements-Driven Development (RDD) framework is an innovative, structured workflow system specifically engineered to integrate seamlessly with GitHub Copilot, enhancing the development lifecycle. It offers a pragmatic, workspace-centric methodology for managing software iterations, systematically documenting requirements, and efficiently executing development tasks with advanced AI assistance. RDD is designed to bring clarity and automation to complex projects, ensuring a consistent and traceable path from requirement definition to code completion. This framework aims to maximize developer productivity while maintaining high standards of quality and alignment with project goals.</a:t>
            </a:r>
            <a:endParaRPr lang="en-US" sz="750" dirty="0"/>
          </a:p>
        </p:txBody>
      </p:sp>
      <p:sp>
        <p:nvSpPr>
          <p:cNvPr id="4" name="Shape 2"/>
          <p:cNvSpPr/>
          <p:nvPr/>
        </p:nvSpPr>
        <p:spPr>
          <a:xfrm>
            <a:off x="396835" y="1368743"/>
            <a:ext cx="13836729" cy="675561"/>
          </a:xfrm>
          <a:prstGeom prst="roundRect">
            <a:avLst>
              <a:gd name="adj" fmla="val 2203"/>
            </a:avLst>
          </a:prstGeom>
          <a:solidFill>
            <a:srgbClr val="372015"/>
          </a:solidFill>
          <a:ln/>
        </p:spPr>
      </p:sp>
      <p:pic>
        <p:nvPicPr>
          <p:cNvPr id="5" name="Image 0" descr="preencoded.png">    </p:cNvPr>
          <p:cNvPicPr>
            <a:picLocks noChangeAspect="1"/>
          </p:cNvPicPr>
          <p:nvPr/>
        </p:nvPicPr>
        <p:blipFill>
          <a:blip r:embed="rId1"/>
          <a:stretch>
            <a:fillRect/>
          </a:stretch>
        </p:blipFill>
        <p:spPr>
          <a:xfrm>
            <a:off x="496014" y="1513761"/>
            <a:ext cx="155019" cy="123944"/>
          </a:xfrm>
          <a:prstGeom prst="rect">
            <a:avLst/>
          </a:prstGeom>
        </p:spPr>
      </p:pic>
      <p:sp>
        <p:nvSpPr>
          <p:cNvPr id="6" name="Text 3"/>
          <p:cNvSpPr/>
          <p:nvPr/>
        </p:nvSpPr>
        <p:spPr>
          <a:xfrm>
            <a:off x="750213" y="1492687"/>
            <a:ext cx="1240393" cy="155019"/>
          </a:xfrm>
          <a:prstGeom prst="rect">
            <a:avLst/>
          </a:prstGeom>
          <a:noFill/>
          <a:ln/>
        </p:spPr>
        <p:txBody>
          <a:bodyPr wrap="none" lIns="0" tIns="0" rIns="0" bIns="0" rtlCol="0" anchor="t"/>
          <a:lstStyle/>
          <a:p>
            <a:pPr algn="l" indent="0" marL="0">
              <a:lnSpc>
                <a:spcPts val="1200"/>
              </a:lnSpc>
              <a:buNone/>
            </a:pPr>
            <a:r>
              <a:rPr lang="en-US" sz="950" b="1" dirty="0">
                <a:solidFill>
                  <a:srgbClr val="FFFFFF"/>
                </a:solidFill>
                <a:latin typeface="Noto Serif HK Bold" pitchFamily="34" charset="0"/>
                <a:ea typeface="Noto Serif HK Bold" pitchFamily="34" charset="-122"/>
                <a:cs typeface="Noto Serif HK Bold" pitchFamily="34" charset="-120"/>
              </a:rPr>
              <a:t>Important Note</a:t>
            </a:r>
            <a:endParaRPr lang="en-US" sz="950" dirty="0"/>
          </a:p>
        </p:txBody>
      </p:sp>
      <p:sp>
        <p:nvSpPr>
          <p:cNvPr id="7" name="Text 4"/>
          <p:cNvSpPr/>
          <p:nvPr/>
        </p:nvSpPr>
        <p:spPr>
          <a:xfrm>
            <a:off x="750213" y="1746885"/>
            <a:ext cx="13384173" cy="158591"/>
          </a:xfrm>
          <a:prstGeom prst="rect">
            <a:avLst/>
          </a:prstGeom>
          <a:noFill/>
          <a:ln/>
        </p:spPr>
        <p:txBody>
          <a:bodyPr wrap="none" lIns="0" tIns="0" rIns="0" bIns="0" rtlCol="0" anchor="t"/>
          <a:lstStyle/>
          <a:p>
            <a:pPr algn="l" indent="0" marL="0">
              <a:lnSpc>
                <a:spcPts val="1250"/>
              </a:lnSpc>
              <a:buNone/>
            </a:pPr>
            <a:r>
              <a:rPr lang="en-US" sz="750" dirty="0">
                <a:solidFill>
                  <a:srgbClr val="FFFFFF"/>
                </a:solidFill>
                <a:latin typeface="Noto Serif HK" pitchFamily="34" charset="0"/>
                <a:ea typeface="Noto Serif HK" pitchFamily="34" charset="-122"/>
                <a:cs typeface="Noto Serif HK" pitchFamily="34" charset="-120"/>
              </a:rPr>
              <a:t>This presentation provides a distilled overview of the RDD Framework. For comprehensive details and in-depth instructions, please refer to the complete user guide document .rdd/user-guide.md.</a:t>
            </a:r>
            <a:endParaRPr lang="en-US" sz="750" dirty="0"/>
          </a:p>
        </p:txBody>
      </p:sp>
      <p:sp>
        <p:nvSpPr>
          <p:cNvPr id="8" name="Text 5"/>
          <p:cNvSpPr/>
          <p:nvPr/>
        </p:nvSpPr>
        <p:spPr>
          <a:xfrm>
            <a:off x="396835" y="2255044"/>
            <a:ext cx="1809988" cy="185976"/>
          </a:xfrm>
          <a:prstGeom prst="rect">
            <a:avLst/>
          </a:prstGeom>
          <a:noFill/>
          <a:ln/>
        </p:spPr>
        <p:txBody>
          <a:bodyPr wrap="none" lIns="0" tIns="0" rIns="0" bIns="0" rtlCol="0" anchor="t"/>
          <a:lstStyle/>
          <a:p>
            <a:pPr algn="l" indent="0" marL="0">
              <a:lnSpc>
                <a:spcPts val="1450"/>
              </a:lnSpc>
              <a:buNone/>
            </a:pPr>
            <a:r>
              <a:rPr lang="en-US" sz="1150" b="1" dirty="0">
                <a:solidFill>
                  <a:srgbClr val="FFF8F5"/>
                </a:solidFill>
                <a:latin typeface="Noto Serif HK Bold" pitchFamily="34" charset="0"/>
                <a:ea typeface="Noto Serif HK Bold" pitchFamily="34" charset="-122"/>
                <a:cs typeface="Noto Serif HK Bold" pitchFamily="34" charset="-120"/>
              </a:rPr>
              <a:t>What This Guide Covers</a:t>
            </a:r>
            <a:endParaRPr lang="en-US" sz="1150" dirty="0"/>
          </a:p>
        </p:txBody>
      </p:sp>
      <p:sp>
        <p:nvSpPr>
          <p:cNvPr id="9" name="Text 6"/>
          <p:cNvSpPr/>
          <p:nvPr/>
        </p:nvSpPr>
        <p:spPr>
          <a:xfrm>
            <a:off x="396835" y="2540198"/>
            <a:ext cx="8205192" cy="792956"/>
          </a:xfrm>
          <a:prstGeom prst="rect">
            <a:avLst/>
          </a:prstGeom>
          <a:noFill/>
          <a:ln/>
        </p:spPr>
        <p:txBody>
          <a:bodyPr wrap="squar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This comprehensive guide will equip you with the knowledge and skills to effectively leverage the RDD framework. You will learn how to: install and meticulously configure the RDD framework within your existing project environment; navigate and utilize the interactive terminal menu for granular control over development iterations; formulate and execute highly effective prompts for GitHub Copilot to generate accurate and relevant code; maintain continuous synchronization between your project documentation and development progress; and adopt a set of best practices and guidelines for optimizing AI-assisted development, ensuring robust and maintainable codebases.</a:t>
            </a:r>
            <a:endParaRPr lang="en-US" sz="750" dirty="0"/>
          </a:p>
        </p:txBody>
      </p:sp>
      <p:sp>
        <p:nvSpPr>
          <p:cNvPr id="10" name="Shape 7"/>
          <p:cNvSpPr/>
          <p:nvPr/>
        </p:nvSpPr>
        <p:spPr>
          <a:xfrm>
            <a:off x="8851583" y="2267426"/>
            <a:ext cx="5389483" cy="1309926"/>
          </a:xfrm>
          <a:prstGeom prst="roundRect">
            <a:avLst>
              <a:gd name="adj" fmla="val 1136"/>
            </a:avLst>
          </a:prstGeom>
          <a:solidFill>
            <a:srgbClr val="372015"/>
          </a:solidFill>
          <a:ln/>
        </p:spPr>
      </p:sp>
      <p:pic>
        <p:nvPicPr>
          <p:cNvPr id="11" name="Image 1" descr="preencoded.png">    </p:cNvPr>
          <p:cNvPicPr>
            <a:picLocks noChangeAspect="1"/>
          </p:cNvPicPr>
          <p:nvPr/>
        </p:nvPicPr>
        <p:blipFill>
          <a:blip r:embed="rId2"/>
          <a:stretch>
            <a:fillRect/>
          </a:stretch>
        </p:blipFill>
        <p:spPr>
          <a:xfrm>
            <a:off x="8950762" y="2412444"/>
            <a:ext cx="155019" cy="123944"/>
          </a:xfrm>
          <a:prstGeom prst="rect">
            <a:avLst/>
          </a:prstGeom>
        </p:spPr>
      </p:pic>
      <p:sp>
        <p:nvSpPr>
          <p:cNvPr id="12" name="Text 8"/>
          <p:cNvSpPr/>
          <p:nvPr/>
        </p:nvSpPr>
        <p:spPr>
          <a:xfrm>
            <a:off x="9204960" y="2391370"/>
            <a:ext cx="1395055" cy="155019"/>
          </a:xfrm>
          <a:prstGeom prst="rect">
            <a:avLst/>
          </a:prstGeom>
          <a:noFill/>
          <a:ln/>
        </p:spPr>
        <p:txBody>
          <a:bodyPr wrap="none" lIns="0" tIns="0" rIns="0" bIns="0" rtlCol="0" anchor="t"/>
          <a:lstStyle/>
          <a:p>
            <a:pPr algn="l" indent="0" marL="0">
              <a:lnSpc>
                <a:spcPts val="1200"/>
              </a:lnSpc>
              <a:buNone/>
            </a:pPr>
            <a:r>
              <a:rPr lang="en-US" sz="950" b="1" dirty="0">
                <a:solidFill>
                  <a:srgbClr val="FFFFFF"/>
                </a:solidFill>
                <a:latin typeface="Noto Serif HK Bold" pitchFamily="34" charset="0"/>
                <a:ea typeface="Noto Serif HK Bold" pitchFamily="34" charset="-122"/>
                <a:cs typeface="Noto Serif HK Bold" pitchFamily="34" charset="-120"/>
              </a:rPr>
              <a:t>Who This Guide Is For</a:t>
            </a:r>
            <a:endParaRPr lang="en-US" sz="950" dirty="0"/>
          </a:p>
        </p:txBody>
      </p:sp>
      <p:sp>
        <p:nvSpPr>
          <p:cNvPr id="13" name="Text 9"/>
          <p:cNvSpPr/>
          <p:nvPr/>
        </p:nvSpPr>
        <p:spPr>
          <a:xfrm>
            <a:off x="9204960" y="2645569"/>
            <a:ext cx="4936927" cy="792956"/>
          </a:xfrm>
          <a:prstGeom prst="rect">
            <a:avLst/>
          </a:prstGeom>
          <a:noFill/>
          <a:ln/>
        </p:spPr>
        <p:txBody>
          <a:bodyPr wrap="square" lIns="0" tIns="0" rIns="0" bIns="0" rtlCol="0" anchor="t"/>
          <a:lstStyle/>
          <a:p>
            <a:pPr algn="l" indent="0" marL="0">
              <a:lnSpc>
                <a:spcPts val="1250"/>
              </a:lnSpc>
              <a:buNone/>
            </a:pPr>
            <a:r>
              <a:rPr lang="en-US" sz="750" dirty="0">
                <a:solidFill>
                  <a:srgbClr val="FFFFFF"/>
                </a:solidFill>
                <a:latin typeface="Noto Serif HK" pitchFamily="34" charset="0"/>
                <a:ea typeface="Noto Serif HK" pitchFamily="34" charset="-122"/>
                <a:cs typeface="Noto Serif HK" pitchFamily="34" charset="-120"/>
              </a:rPr>
              <a:t>This guide is tailored for intermediate to advanced developers who possess a solid understanding of command-line interfaces, proficiency in Git version control fundamentals, experience with code editors such as VS Code, and foundational knowledge of Python programming concepts. It assumes familiarity with software development principles and an eagerness to integrate AI tools into a structured workflow for enhanced efficiency and quality.</a:t>
            </a:r>
            <a:endParaRPr lang="en-US" sz="750" dirty="0"/>
          </a:p>
        </p:txBody>
      </p:sp>
      <p:pic>
        <p:nvPicPr>
          <p:cNvPr id="14" name="Image 2" descr="preencoded.png">    </p:cNvPr>
          <p:cNvPicPr>
            <a:picLocks noChangeAspect="1"/>
          </p:cNvPicPr>
          <p:nvPr/>
        </p:nvPicPr>
        <p:blipFill>
          <a:blip r:embed="rId3"/>
          <a:stretch>
            <a:fillRect/>
          </a:stretch>
        </p:blipFill>
        <p:spPr>
          <a:xfrm>
            <a:off x="8851583" y="3688913"/>
            <a:ext cx="5389483" cy="538948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70416" y="381595"/>
            <a:ext cx="2964656" cy="367546"/>
          </a:xfrm>
          <a:prstGeom prst="rect">
            <a:avLst/>
          </a:prstGeom>
          <a:noFill/>
          <a:ln/>
        </p:spPr>
        <p:txBody>
          <a:bodyPr wrap="none" lIns="0" tIns="0" rIns="0" bIns="0" rtlCol="0" anchor="t"/>
          <a:lstStyle/>
          <a:p>
            <a:pPr algn="l" indent="0" marL="0">
              <a:lnSpc>
                <a:spcPts val="2850"/>
              </a:lnSpc>
              <a:buNone/>
            </a:pPr>
            <a:r>
              <a:rPr lang="en-US" sz="2300" b="1" dirty="0">
                <a:solidFill>
                  <a:srgbClr val="FFF8F5"/>
                </a:solidFill>
                <a:latin typeface="Noto Serif HK Bold" pitchFamily="34" charset="0"/>
                <a:ea typeface="Noto Serif HK Bold" pitchFamily="34" charset="-122"/>
                <a:cs typeface="Noto Serif HK Bold" pitchFamily="34" charset="-120"/>
              </a:rPr>
              <a:t>Installation Process</a:t>
            </a:r>
            <a:endParaRPr lang="en-US" sz="2300" dirty="0"/>
          </a:p>
        </p:txBody>
      </p:sp>
      <p:sp>
        <p:nvSpPr>
          <p:cNvPr id="3" name="Text 1"/>
          <p:cNvSpPr/>
          <p:nvPr/>
        </p:nvSpPr>
        <p:spPr>
          <a:xfrm>
            <a:off x="470416" y="984290"/>
            <a:ext cx="13689568" cy="376238"/>
          </a:xfrm>
          <a:prstGeom prst="rect">
            <a:avLst/>
          </a:prstGeom>
          <a:noFill/>
          <a:ln/>
        </p:spPr>
        <p:txBody>
          <a:bodyPr wrap="square" lIns="0" tIns="0" rIns="0" bIns="0" rtlCol="0" anchor="t"/>
          <a:lstStyle/>
          <a:p>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The RDD framework installation is designed to be straightforward and consistent across Windows, Linux, and macOS platforms. This section outlines the necessary prerequisites and guides you through the step-by-step installation process to get RDD up and running in your development environment.</a:t>
            </a:r>
            <a:endParaRPr lang="en-US" sz="900" dirty="0"/>
          </a:p>
        </p:txBody>
      </p:sp>
      <p:sp>
        <p:nvSpPr>
          <p:cNvPr id="4" name="Text 2"/>
          <p:cNvSpPr/>
          <p:nvPr/>
        </p:nvSpPr>
        <p:spPr>
          <a:xfrm>
            <a:off x="470416" y="1536859"/>
            <a:ext cx="1764149" cy="220504"/>
          </a:xfrm>
          <a:prstGeom prst="rect">
            <a:avLst/>
          </a:prstGeom>
          <a:noFill/>
          <a:ln/>
        </p:spPr>
        <p:txBody>
          <a:bodyPr wrap="none" lIns="0" tIns="0" rIns="0" bIns="0" rtlCol="0" anchor="t"/>
          <a:lstStyle/>
          <a:p>
            <a:pPr algn="l" indent="0" marL="0">
              <a:lnSpc>
                <a:spcPts val="1700"/>
              </a:lnSpc>
              <a:buNone/>
            </a:pPr>
            <a:r>
              <a:rPr lang="en-US" sz="1350" b="1" dirty="0">
                <a:solidFill>
                  <a:srgbClr val="FFF8F5"/>
                </a:solidFill>
                <a:latin typeface="Noto Serif HK Bold" pitchFamily="34" charset="0"/>
                <a:ea typeface="Noto Serif HK Bold" pitchFamily="34" charset="-122"/>
                <a:cs typeface="Noto Serif HK Bold" pitchFamily="34" charset="-120"/>
              </a:rPr>
              <a:t>Prerequisites</a:t>
            </a:r>
            <a:endParaRPr lang="en-US" sz="1350" dirty="0"/>
          </a:p>
        </p:txBody>
      </p:sp>
      <p:sp>
        <p:nvSpPr>
          <p:cNvPr id="5" name="Text 3"/>
          <p:cNvSpPr/>
          <p:nvPr/>
        </p:nvSpPr>
        <p:spPr>
          <a:xfrm>
            <a:off x="470416" y="1933694"/>
            <a:ext cx="13689568" cy="203359"/>
          </a:xfrm>
          <a:prstGeom prst="rect">
            <a:avLst/>
          </a:prstGeom>
          <a:noFill/>
          <a:ln/>
        </p:spPr>
        <p:txBody>
          <a:bodyPr wrap="none" lIns="0" tIns="0" rIns="0" bIns="0" rtlCol="0" anchor="t"/>
          <a:lstStyle/>
          <a:p>
            <a:pPr algn="l" marL="342900" indent="-342900">
              <a:lnSpc>
                <a:spcPts val="1450"/>
              </a:lnSpc>
              <a:buSzPct val="100000"/>
              <a:buChar char="•"/>
            </a:pPr>
            <a:r>
              <a:rPr lang="en-US" sz="900" b="1" dirty="0">
                <a:solidFill>
                  <a:srgbClr val="D3C9C5"/>
                </a:solidFill>
                <a:latin typeface="Noto Serif HK" pitchFamily="34" charset="0"/>
                <a:ea typeface="Noto Serif HK" pitchFamily="34" charset="-122"/>
                <a:cs typeface="Noto Serif HK" pitchFamily="34" charset="-120"/>
              </a:rPr>
              <a:t>Python 3.7+</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Ensure Python 3.7 or a newer version is installed on your system and accessible via the </a:t>
            </a:r>
            <a:pPr algn="l" indent="0" marL="0">
              <a:lnSpc>
                <a:spcPts val="1450"/>
              </a:lnSpc>
              <a:buNone/>
            </a:pPr>
            <a:r>
              <a:rPr lang="en-US" sz="900" dirty="0">
                <a:solidFill>
                  <a:srgbClr val="D3C9C5"/>
                </a:solidFill>
                <a:highlight>
                  <a:srgbClr val="4D3F41"/>
                </a:highlight>
                <a:latin typeface="Consolas" pitchFamily="34" charset="0"/>
                <a:ea typeface="Consolas" pitchFamily="34" charset="-122"/>
                <a:cs typeface="Consolas" pitchFamily="34" charset="-120"/>
              </a:rPr>
              <a:t>python</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command in your terminal.</a:t>
            </a:r>
            <a:endParaRPr lang="en-US" sz="900" dirty="0"/>
          </a:p>
        </p:txBody>
      </p:sp>
      <p:sp>
        <p:nvSpPr>
          <p:cNvPr id="6" name="Text 4"/>
          <p:cNvSpPr/>
          <p:nvPr/>
        </p:nvSpPr>
        <p:spPr>
          <a:xfrm>
            <a:off x="470416" y="2178129"/>
            <a:ext cx="13689568" cy="188119"/>
          </a:xfrm>
          <a:prstGeom prst="rect">
            <a:avLst/>
          </a:prstGeom>
          <a:noFill/>
          <a:ln/>
        </p:spPr>
        <p:txBody>
          <a:bodyPr wrap="none" lIns="0" tIns="0" rIns="0" bIns="0" rtlCol="0" anchor="t"/>
          <a:lstStyle/>
          <a:p>
            <a:pPr algn="l" marL="342900" indent="-342900">
              <a:lnSpc>
                <a:spcPts val="1450"/>
              </a:lnSpc>
              <a:buSzPct val="100000"/>
              <a:buChar char="•"/>
            </a:pPr>
            <a:r>
              <a:rPr lang="en-US" sz="900" b="1" dirty="0">
                <a:solidFill>
                  <a:srgbClr val="D3C9C5"/>
                </a:solidFill>
                <a:latin typeface="Noto Serif HK" pitchFamily="34" charset="0"/>
                <a:ea typeface="Noto Serif HK" pitchFamily="34" charset="-122"/>
                <a:cs typeface="Noto Serif HK" pitchFamily="34" charset="-120"/>
              </a:rPr>
              <a:t>Git 2.23+</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Git must be installed for version control. You can download it from </a:t>
            </a:r>
            <a:pPr algn="l" indent="0" marL="0">
              <a:lnSpc>
                <a:spcPts val="1450"/>
              </a:lnSpc>
              <a:buNone/>
            </a:pPr>
            <a:r>
              <a:rPr lang="en-US" sz="900" u="sng" dirty="0">
                <a:solidFill>
                  <a:srgbClr val="E2C2B3"/>
                </a:solidFill>
                <a:latin typeface="Noto Serif HK" pitchFamily="34" charset="0"/>
                <a:ea typeface="Noto Serif HK" pitchFamily="34" charset="-122"/>
                <a:cs typeface="Noto Serif HK" pitchFamily="34" charset="-120"/>
                <a:hlinkClick r:id="rId1" invalidUrl="" action="" tgtFrame="" tooltip="" history="1" highlightClick="0" endSnd="0">
                  <a:extLst>
                    <a:ext uri="{A12FA001-AC4F-418D-AE19-62706E023703}">
                      <ahyp:hlinkClr xmlns:ahyp="http://schemas.microsoft.com/office/drawing/2018/hyperlinkcolor" val="tx"/>
                    </a:ext>
                  </a:extLst>
                </a:hlinkClick>
              </a:rPr>
              <a:t>git-scm.com</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a:t>
            </a:r>
            <a:endParaRPr lang="en-US" sz="900" dirty="0"/>
          </a:p>
        </p:txBody>
      </p:sp>
      <p:sp>
        <p:nvSpPr>
          <p:cNvPr id="7" name="Text 5"/>
          <p:cNvSpPr/>
          <p:nvPr/>
        </p:nvSpPr>
        <p:spPr>
          <a:xfrm>
            <a:off x="470416" y="2407325"/>
            <a:ext cx="13689568" cy="203359"/>
          </a:xfrm>
          <a:prstGeom prst="rect">
            <a:avLst/>
          </a:prstGeom>
          <a:noFill/>
          <a:ln/>
        </p:spPr>
        <p:txBody>
          <a:bodyPr wrap="none" lIns="0" tIns="0" rIns="0" bIns="0" rtlCol="0" anchor="t"/>
          <a:lstStyle/>
          <a:p>
            <a:pPr algn="l" marL="342900" indent="-342900">
              <a:lnSpc>
                <a:spcPts val="1450"/>
              </a:lnSpc>
              <a:buSzPct val="100000"/>
              <a:buChar char="•"/>
            </a:pPr>
            <a:r>
              <a:rPr lang="en-US" sz="900" b="1" dirty="0">
                <a:solidFill>
                  <a:srgbClr val="D3C9C5"/>
                </a:solidFill>
                <a:latin typeface="Noto Serif HK" pitchFamily="34" charset="0"/>
                <a:ea typeface="Noto Serif HK" pitchFamily="34" charset="-122"/>
                <a:cs typeface="Noto Serif HK" pitchFamily="34" charset="-120"/>
              </a:rPr>
              <a:t>Git Repository</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Your project directory must be initialized as a Git repository. If not, navigate to your project folder in the terminal and run </a:t>
            </a:r>
            <a:pPr algn="l" indent="0" marL="0">
              <a:lnSpc>
                <a:spcPts val="1450"/>
              </a:lnSpc>
              <a:buNone/>
            </a:pPr>
            <a:r>
              <a:rPr lang="en-US" sz="900" dirty="0">
                <a:solidFill>
                  <a:srgbClr val="D3C9C5"/>
                </a:solidFill>
                <a:highlight>
                  <a:srgbClr val="4D3F41"/>
                </a:highlight>
                <a:latin typeface="Consolas" pitchFamily="34" charset="0"/>
                <a:ea typeface="Consolas" pitchFamily="34" charset="-122"/>
                <a:cs typeface="Consolas" pitchFamily="34" charset="-120"/>
              </a:rPr>
              <a:t>git init</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a:t>
            </a:r>
            <a:endParaRPr lang="en-US" sz="900" dirty="0"/>
          </a:p>
        </p:txBody>
      </p:sp>
      <p:sp>
        <p:nvSpPr>
          <p:cNvPr id="8" name="Shape 6"/>
          <p:cNvSpPr/>
          <p:nvPr/>
        </p:nvSpPr>
        <p:spPr>
          <a:xfrm>
            <a:off x="646748" y="3036927"/>
            <a:ext cx="6609517" cy="117515"/>
          </a:xfrm>
          <a:prstGeom prst="roundRect">
            <a:avLst>
              <a:gd name="adj" fmla="val 15013"/>
            </a:avLst>
          </a:prstGeom>
          <a:solidFill>
            <a:srgbClr val="5F5153"/>
          </a:solidFill>
          <a:ln/>
        </p:spPr>
      </p:sp>
      <p:sp>
        <p:nvSpPr>
          <p:cNvPr id="9" name="Shape 7"/>
          <p:cNvSpPr/>
          <p:nvPr/>
        </p:nvSpPr>
        <p:spPr>
          <a:xfrm>
            <a:off x="470416" y="2919234"/>
            <a:ext cx="352782" cy="352782"/>
          </a:xfrm>
          <a:prstGeom prst="roundRect">
            <a:avLst>
              <a:gd name="adj" fmla="val 129598"/>
            </a:avLst>
          </a:prstGeom>
          <a:solidFill>
            <a:srgbClr val="5F5153"/>
          </a:solidFill>
          <a:ln/>
        </p:spPr>
      </p:sp>
      <p:pic>
        <p:nvPicPr>
          <p:cNvPr id="10" name="Image 0"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8641" y="3007459"/>
            <a:ext cx="176332" cy="176332"/>
          </a:xfrm>
          <a:prstGeom prst="rect">
            <a:avLst/>
          </a:prstGeom>
        </p:spPr>
      </p:pic>
      <p:sp>
        <p:nvSpPr>
          <p:cNvPr id="11" name="Text 8"/>
          <p:cNvSpPr/>
          <p:nvPr/>
        </p:nvSpPr>
        <p:spPr>
          <a:xfrm>
            <a:off x="587931" y="3389590"/>
            <a:ext cx="2314099" cy="183713"/>
          </a:xfrm>
          <a:prstGeom prst="rect">
            <a:avLst/>
          </a:prstGeom>
          <a:noFill/>
          <a:ln/>
        </p:spPr>
        <p:txBody>
          <a:bodyPr wrap="none" lIns="0" tIns="0" rIns="0" bIns="0" rtlCol="0" anchor="t"/>
          <a:lstStyle/>
          <a:p>
            <a:pPr algn="l" indent="0" marL="0">
              <a:lnSpc>
                <a:spcPts val="1400"/>
              </a:lnSpc>
              <a:buNone/>
            </a:pPr>
            <a:r>
              <a:rPr lang="en-US" sz="1150" b="1" dirty="0">
                <a:solidFill>
                  <a:srgbClr val="D3C9C5"/>
                </a:solidFill>
                <a:latin typeface="Noto Serif HK Bold" pitchFamily="34" charset="0"/>
                <a:ea typeface="Noto Serif HK Bold" pitchFamily="34" charset="-122"/>
                <a:cs typeface="Noto Serif HK Bold" pitchFamily="34" charset="-120"/>
              </a:rPr>
              <a:t>Download the RDD Framework</a:t>
            </a:r>
            <a:endParaRPr lang="en-US" sz="1150" dirty="0"/>
          </a:p>
        </p:txBody>
      </p:sp>
      <p:sp>
        <p:nvSpPr>
          <p:cNvPr id="12" name="Text 9"/>
          <p:cNvSpPr/>
          <p:nvPr/>
        </p:nvSpPr>
        <p:spPr>
          <a:xfrm>
            <a:off x="587931" y="3643789"/>
            <a:ext cx="6550938" cy="391478"/>
          </a:xfrm>
          <a:prstGeom prst="rect">
            <a:avLst/>
          </a:prstGeom>
          <a:noFill/>
          <a:ln/>
        </p:spPr>
        <p:txBody>
          <a:bodyPr wrap="square" lIns="0" tIns="0" rIns="0" bIns="0" rtlCol="0" anchor="t"/>
          <a:lstStyle/>
          <a:p>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Visit the official </a:t>
            </a:r>
            <a:pPr algn="l" indent="0" marL="0">
              <a:lnSpc>
                <a:spcPts val="1450"/>
              </a:lnSpc>
              <a:buNone/>
            </a:pPr>
            <a:r>
              <a:rPr lang="en-US" sz="900" u="sng" dirty="0">
                <a:solidFill>
                  <a:srgbClr val="E2C2B3"/>
                </a:solidFill>
                <a:latin typeface="Noto Serif HK" pitchFamily="34" charset="0"/>
                <a:ea typeface="Noto Serif HK" pitchFamily="34" charset="-122"/>
                <a:cs typeface="Noto Serif HK" pitchFamily="34" charset="-120"/>
                <a:hlinkClick r:id="rId4" invalidUrl="" action="" tgtFrame="" tooltip="" history="1" highlightClick="0" endSnd="0">
                  <a:extLst>
                    <a:ext uri="{A12FA001-AC4F-418D-AE19-62706E023703}">
                      <ahyp:hlinkClr xmlns:ahyp="http://schemas.microsoft.com/office/drawing/2018/hyperlinkcolor" val="tx"/>
                    </a:ext>
                  </a:extLst>
                </a:hlinkClick>
              </a:rPr>
              <a:t>RDD GitHub Releases page</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Download the latest </a:t>
            </a:r>
            <a:pPr algn="l" indent="0" marL="0">
              <a:lnSpc>
                <a:spcPts val="1450"/>
              </a:lnSpc>
              <a:buNone/>
            </a:pPr>
            <a:r>
              <a:rPr lang="en-US" sz="900" dirty="0">
                <a:solidFill>
                  <a:srgbClr val="D3C9C5"/>
                </a:solidFill>
                <a:highlight>
                  <a:srgbClr val="4D3F41"/>
                </a:highlight>
                <a:latin typeface="Consolas" pitchFamily="34" charset="0"/>
                <a:ea typeface="Consolas" pitchFamily="34" charset="-122"/>
                <a:cs typeface="Consolas" pitchFamily="34" charset="-120"/>
              </a:rPr>
              <a:t>rdd-v{version}.zip</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file and extract its contents to a temporary location on your system. This archive contains the installer script and necessary RDD files.</a:t>
            </a:r>
            <a:endParaRPr lang="en-US" sz="900" dirty="0"/>
          </a:p>
        </p:txBody>
      </p:sp>
      <p:sp>
        <p:nvSpPr>
          <p:cNvPr id="13" name="Shape 10"/>
          <p:cNvSpPr/>
          <p:nvPr/>
        </p:nvSpPr>
        <p:spPr>
          <a:xfrm>
            <a:off x="7550229" y="2860596"/>
            <a:ext cx="6609636" cy="117515"/>
          </a:xfrm>
          <a:prstGeom prst="roundRect">
            <a:avLst>
              <a:gd name="adj" fmla="val 15013"/>
            </a:avLst>
          </a:prstGeom>
          <a:solidFill>
            <a:srgbClr val="5F5153"/>
          </a:solidFill>
          <a:ln/>
        </p:spPr>
      </p:sp>
      <p:sp>
        <p:nvSpPr>
          <p:cNvPr id="14" name="Shape 11"/>
          <p:cNvSpPr/>
          <p:nvPr/>
        </p:nvSpPr>
        <p:spPr>
          <a:xfrm>
            <a:off x="7373898" y="2742902"/>
            <a:ext cx="352782" cy="352782"/>
          </a:xfrm>
          <a:prstGeom prst="roundRect">
            <a:avLst>
              <a:gd name="adj" fmla="val 129598"/>
            </a:avLst>
          </a:prstGeom>
          <a:solidFill>
            <a:srgbClr val="5F5153"/>
          </a:solidFill>
          <a:ln/>
        </p:spPr>
      </p:sp>
      <p:pic>
        <p:nvPicPr>
          <p:cNvPr id="15" name="Image 1"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62123" y="2831128"/>
            <a:ext cx="176332" cy="176332"/>
          </a:xfrm>
          <a:prstGeom prst="rect">
            <a:avLst/>
          </a:prstGeom>
        </p:spPr>
      </p:pic>
      <p:sp>
        <p:nvSpPr>
          <p:cNvPr id="16" name="Text 12"/>
          <p:cNvSpPr/>
          <p:nvPr/>
        </p:nvSpPr>
        <p:spPr>
          <a:xfrm>
            <a:off x="7491413" y="3213259"/>
            <a:ext cx="1470065" cy="183713"/>
          </a:xfrm>
          <a:prstGeom prst="rect">
            <a:avLst/>
          </a:prstGeom>
          <a:noFill/>
          <a:ln/>
        </p:spPr>
        <p:txBody>
          <a:bodyPr wrap="none" lIns="0" tIns="0" rIns="0" bIns="0" rtlCol="0" anchor="t"/>
          <a:lstStyle/>
          <a:p>
            <a:pPr algn="l" indent="0" marL="0">
              <a:lnSpc>
                <a:spcPts val="1400"/>
              </a:lnSpc>
              <a:buNone/>
            </a:pPr>
            <a:r>
              <a:rPr lang="en-US" sz="1150" b="1" dirty="0">
                <a:solidFill>
                  <a:srgbClr val="D3C9C5"/>
                </a:solidFill>
                <a:latin typeface="Noto Serif HK Bold" pitchFamily="34" charset="0"/>
                <a:ea typeface="Noto Serif HK Bold" pitchFamily="34" charset="-122"/>
                <a:cs typeface="Noto Serif HK Bold" pitchFamily="34" charset="-120"/>
              </a:rPr>
              <a:t>Run the Installer</a:t>
            </a:r>
            <a:endParaRPr lang="en-US" sz="1150" dirty="0"/>
          </a:p>
        </p:txBody>
      </p:sp>
      <p:sp>
        <p:nvSpPr>
          <p:cNvPr id="17" name="Text 13"/>
          <p:cNvSpPr/>
          <p:nvPr/>
        </p:nvSpPr>
        <p:spPr>
          <a:xfrm>
            <a:off x="7491413" y="3467457"/>
            <a:ext cx="6551057" cy="376238"/>
          </a:xfrm>
          <a:prstGeom prst="rect">
            <a:avLst/>
          </a:prstGeom>
          <a:noFill/>
          <a:ln/>
        </p:spPr>
        <p:txBody>
          <a:bodyPr wrap="square" lIns="0" tIns="0" rIns="0" bIns="0" rtlCol="0" anchor="t"/>
          <a:lstStyle/>
          <a:p>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Open your terminal or command prompt, navigate to the directory where you extracted the RDD framework files. Execute the installer script:</a:t>
            </a:r>
            <a:endParaRPr lang="en-US" sz="900" dirty="0"/>
          </a:p>
        </p:txBody>
      </p:sp>
      <p:sp>
        <p:nvSpPr>
          <p:cNvPr id="18" name="Text 14"/>
          <p:cNvSpPr/>
          <p:nvPr/>
        </p:nvSpPr>
        <p:spPr>
          <a:xfrm>
            <a:off x="7491413" y="3914180"/>
            <a:ext cx="6551057" cy="203359"/>
          </a:xfrm>
          <a:prstGeom prst="rect">
            <a:avLst/>
          </a:prstGeom>
          <a:noFill/>
          <a:ln/>
        </p:spPr>
        <p:txBody>
          <a:bodyPr wrap="none" lIns="0" tIns="0" rIns="0" bIns="0" rtlCol="0" anchor="t"/>
          <a:lstStyle/>
          <a:p>
            <a:pPr algn="l" marL="342900" indent="-342900">
              <a:lnSpc>
                <a:spcPts val="1450"/>
              </a:lnSpc>
              <a:buSzPct val="100000"/>
              <a:buChar char="•"/>
            </a:pPr>
            <a:r>
              <a:rPr lang="en-US" sz="900" b="1" dirty="0">
                <a:solidFill>
                  <a:srgbClr val="D3C9C5"/>
                </a:solidFill>
                <a:latin typeface="Noto Serif HK" pitchFamily="34" charset="0"/>
                <a:ea typeface="Noto Serif HK" pitchFamily="34" charset="-122"/>
                <a:cs typeface="Noto Serif HK" pitchFamily="34" charset="-120"/>
              </a:rPr>
              <a:t>Linux/macOS</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Run </a:t>
            </a:r>
            <a:pPr algn="l" indent="0" marL="0">
              <a:lnSpc>
                <a:spcPts val="1450"/>
              </a:lnSpc>
              <a:buNone/>
            </a:pPr>
            <a:r>
              <a:rPr lang="en-US" sz="900" dirty="0">
                <a:solidFill>
                  <a:srgbClr val="D3C9C5"/>
                </a:solidFill>
                <a:highlight>
                  <a:srgbClr val="4D3F41"/>
                </a:highlight>
                <a:latin typeface="Consolas" pitchFamily="34" charset="0"/>
                <a:ea typeface="Consolas" pitchFamily="34" charset="-122"/>
                <a:cs typeface="Consolas" pitchFamily="34" charset="-120"/>
              </a:rPr>
              <a:t>./install.sh</a:t>
            </a:r>
            <a:endParaRPr lang="en-US" sz="900" dirty="0"/>
          </a:p>
        </p:txBody>
      </p:sp>
      <p:sp>
        <p:nvSpPr>
          <p:cNvPr id="19" name="Text 15"/>
          <p:cNvSpPr/>
          <p:nvPr/>
        </p:nvSpPr>
        <p:spPr>
          <a:xfrm>
            <a:off x="7491413" y="4158615"/>
            <a:ext cx="6551057" cy="203359"/>
          </a:xfrm>
          <a:prstGeom prst="rect">
            <a:avLst/>
          </a:prstGeom>
          <a:noFill/>
          <a:ln/>
        </p:spPr>
        <p:txBody>
          <a:bodyPr wrap="none" lIns="0" tIns="0" rIns="0" bIns="0" rtlCol="0" anchor="t"/>
          <a:lstStyle/>
          <a:p>
            <a:pPr algn="l" marL="342900" indent="-342900">
              <a:lnSpc>
                <a:spcPts val="1450"/>
              </a:lnSpc>
              <a:buSzPct val="100000"/>
              <a:buChar char="•"/>
            </a:pPr>
            <a:r>
              <a:rPr lang="en-US" sz="900" b="1" dirty="0">
                <a:solidFill>
                  <a:srgbClr val="D3C9C5"/>
                </a:solidFill>
                <a:latin typeface="Noto Serif HK" pitchFamily="34" charset="0"/>
                <a:ea typeface="Noto Serif HK" pitchFamily="34" charset="-122"/>
                <a:cs typeface="Noto Serif HK" pitchFamily="34" charset="-120"/>
              </a:rPr>
              <a:t>Windows</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Run </a:t>
            </a:r>
            <a:pPr algn="l" indent="0" marL="0">
              <a:lnSpc>
                <a:spcPts val="1450"/>
              </a:lnSpc>
              <a:buNone/>
            </a:pPr>
            <a:r>
              <a:rPr lang="en-US" sz="900" dirty="0">
                <a:solidFill>
                  <a:srgbClr val="D3C9C5"/>
                </a:solidFill>
                <a:highlight>
                  <a:srgbClr val="4D3F41"/>
                </a:highlight>
                <a:latin typeface="Consolas" pitchFamily="34" charset="0"/>
                <a:ea typeface="Consolas" pitchFamily="34" charset="-122"/>
                <a:cs typeface="Consolas" pitchFamily="34" charset="-120"/>
              </a:rPr>
              <a:t>install.bat</a:t>
            </a:r>
            <a:endParaRPr lang="en-US" sz="900" dirty="0"/>
          </a:p>
        </p:txBody>
      </p:sp>
      <p:sp>
        <p:nvSpPr>
          <p:cNvPr id="20" name="Text 16"/>
          <p:cNvSpPr/>
          <p:nvPr/>
        </p:nvSpPr>
        <p:spPr>
          <a:xfrm>
            <a:off x="7491413" y="4432459"/>
            <a:ext cx="6551057" cy="203359"/>
          </a:xfrm>
          <a:prstGeom prst="rect">
            <a:avLst/>
          </a:prstGeom>
          <a:noFill/>
          <a:ln/>
        </p:spPr>
        <p:txBody>
          <a:bodyPr wrap="none" lIns="0" tIns="0" rIns="0" bIns="0" rtlCol="0" anchor="t"/>
          <a:lstStyle/>
          <a:p>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Alternatively, you can run the installer directly with Python: </a:t>
            </a:r>
            <a:pPr algn="l" indent="0" marL="0">
              <a:lnSpc>
                <a:spcPts val="1450"/>
              </a:lnSpc>
              <a:buNone/>
            </a:pPr>
            <a:r>
              <a:rPr lang="en-US" sz="900" dirty="0">
                <a:solidFill>
                  <a:srgbClr val="D3C9C5"/>
                </a:solidFill>
                <a:highlight>
                  <a:srgbClr val="4D3F41"/>
                </a:highlight>
                <a:latin typeface="Consolas" pitchFamily="34" charset="0"/>
                <a:ea typeface="Consolas" pitchFamily="34" charset="-122"/>
                <a:cs typeface="Consolas" pitchFamily="34" charset="-120"/>
              </a:rPr>
              <a:t>python install.py</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a:t>
            </a:r>
            <a:endParaRPr lang="en-US" sz="900" dirty="0"/>
          </a:p>
        </p:txBody>
      </p:sp>
      <p:sp>
        <p:nvSpPr>
          <p:cNvPr id="21" name="Shape 17"/>
          <p:cNvSpPr/>
          <p:nvPr/>
        </p:nvSpPr>
        <p:spPr>
          <a:xfrm>
            <a:off x="646748" y="5164812"/>
            <a:ext cx="6609517" cy="117515"/>
          </a:xfrm>
          <a:prstGeom prst="roundRect">
            <a:avLst>
              <a:gd name="adj" fmla="val 15013"/>
            </a:avLst>
          </a:prstGeom>
          <a:solidFill>
            <a:srgbClr val="5F5153"/>
          </a:solidFill>
          <a:ln/>
        </p:spPr>
      </p:sp>
      <p:sp>
        <p:nvSpPr>
          <p:cNvPr id="22" name="Shape 18"/>
          <p:cNvSpPr/>
          <p:nvPr/>
        </p:nvSpPr>
        <p:spPr>
          <a:xfrm>
            <a:off x="470416" y="5047119"/>
            <a:ext cx="352782" cy="352782"/>
          </a:xfrm>
          <a:prstGeom prst="roundRect">
            <a:avLst>
              <a:gd name="adj" fmla="val 129598"/>
            </a:avLst>
          </a:prstGeom>
          <a:solidFill>
            <a:srgbClr val="5F5153"/>
          </a:solidFill>
          <a:ln/>
        </p:spPr>
      </p:sp>
      <p:pic>
        <p:nvPicPr>
          <p:cNvPr id="23" name="Image 2"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58641" y="5135344"/>
            <a:ext cx="176332" cy="176332"/>
          </a:xfrm>
          <a:prstGeom prst="rect">
            <a:avLst/>
          </a:prstGeom>
        </p:spPr>
      </p:pic>
      <p:sp>
        <p:nvSpPr>
          <p:cNvPr id="24" name="Text 19"/>
          <p:cNvSpPr/>
          <p:nvPr/>
        </p:nvSpPr>
        <p:spPr>
          <a:xfrm>
            <a:off x="587931" y="5517475"/>
            <a:ext cx="1939052" cy="183713"/>
          </a:xfrm>
          <a:prstGeom prst="rect">
            <a:avLst/>
          </a:prstGeom>
          <a:noFill/>
          <a:ln/>
        </p:spPr>
        <p:txBody>
          <a:bodyPr wrap="none" lIns="0" tIns="0" rIns="0" bIns="0" rtlCol="0" anchor="t"/>
          <a:lstStyle/>
          <a:p>
            <a:pPr algn="l" indent="0" marL="0">
              <a:lnSpc>
                <a:spcPts val="1400"/>
              </a:lnSpc>
              <a:buNone/>
            </a:pPr>
            <a:r>
              <a:rPr lang="en-US" sz="1150" b="1" dirty="0">
                <a:solidFill>
                  <a:srgbClr val="D3C9C5"/>
                </a:solidFill>
                <a:latin typeface="Noto Serif HK Bold" pitchFamily="34" charset="0"/>
                <a:ea typeface="Noto Serif HK Bold" pitchFamily="34" charset="-122"/>
                <a:cs typeface="Noto Serif HK Bold" pitchFamily="34" charset="-120"/>
              </a:rPr>
              <a:t>Configure the Installation</a:t>
            </a:r>
            <a:endParaRPr lang="en-US" sz="1150" dirty="0"/>
          </a:p>
        </p:txBody>
      </p:sp>
      <p:sp>
        <p:nvSpPr>
          <p:cNvPr id="25" name="Text 20"/>
          <p:cNvSpPr/>
          <p:nvPr/>
        </p:nvSpPr>
        <p:spPr>
          <a:xfrm>
            <a:off x="587931" y="5771674"/>
            <a:ext cx="6550938" cy="188119"/>
          </a:xfrm>
          <a:prstGeom prst="rect">
            <a:avLst/>
          </a:prstGeom>
          <a:noFill/>
          <a:ln/>
        </p:spPr>
        <p:txBody>
          <a:bodyPr wrap="none" lIns="0" tIns="0" rIns="0" bIns="0" rtlCol="0" anchor="t"/>
          <a:lstStyle/>
          <a:p>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The installer will guide you through several configuration options:</a:t>
            </a:r>
            <a:endParaRPr lang="en-US" sz="900" dirty="0"/>
          </a:p>
        </p:txBody>
      </p:sp>
      <p:sp>
        <p:nvSpPr>
          <p:cNvPr id="26" name="Text 21"/>
          <p:cNvSpPr/>
          <p:nvPr/>
        </p:nvSpPr>
        <p:spPr>
          <a:xfrm>
            <a:off x="587931" y="6030278"/>
            <a:ext cx="6550938" cy="188119"/>
          </a:xfrm>
          <a:prstGeom prst="rect">
            <a:avLst/>
          </a:prstGeom>
          <a:noFill/>
          <a:ln/>
        </p:spPr>
        <p:txBody>
          <a:bodyPr wrap="none" lIns="0" tIns="0" rIns="0" bIns="0" rtlCol="0" anchor="t"/>
          <a:lstStyle/>
          <a:p>
            <a:pPr algn="l" marL="342900" indent="-342900">
              <a:lnSpc>
                <a:spcPts val="1450"/>
              </a:lnSpc>
              <a:buSzPct val="100000"/>
              <a:buChar char="•"/>
            </a:pPr>
            <a:r>
              <a:rPr lang="en-US" sz="900" b="1" dirty="0">
                <a:solidFill>
                  <a:srgbClr val="D3C9C5"/>
                </a:solidFill>
                <a:latin typeface="Noto Serif HK" pitchFamily="34" charset="0"/>
                <a:ea typeface="Noto Serif HK" pitchFamily="34" charset="-122"/>
                <a:cs typeface="Noto Serif HK" pitchFamily="34" charset="-120"/>
              </a:rPr>
              <a:t>Project Folder</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Select the root directory of your project where RDD should be installed.</a:t>
            </a:r>
            <a:endParaRPr lang="en-US" sz="900" dirty="0"/>
          </a:p>
        </p:txBody>
      </p:sp>
      <p:sp>
        <p:nvSpPr>
          <p:cNvPr id="27" name="Text 22"/>
          <p:cNvSpPr/>
          <p:nvPr/>
        </p:nvSpPr>
        <p:spPr>
          <a:xfrm>
            <a:off x="587931" y="6259473"/>
            <a:ext cx="6550938" cy="376238"/>
          </a:xfrm>
          <a:prstGeom prst="rect">
            <a:avLst/>
          </a:prstGeom>
          <a:noFill/>
          <a:ln/>
        </p:spPr>
        <p:txBody>
          <a:bodyPr wrap="square" lIns="0" tIns="0" rIns="0" bIns="0" rtlCol="0" anchor="t"/>
          <a:lstStyle/>
          <a:p>
            <a:pPr algn="l" marL="342900" indent="-342900">
              <a:lnSpc>
                <a:spcPts val="1450"/>
              </a:lnSpc>
              <a:buSzPct val="100000"/>
              <a:buChar char="•"/>
            </a:pPr>
            <a:r>
              <a:rPr lang="en-US" sz="900" b="1" dirty="0">
                <a:solidFill>
                  <a:srgbClr val="D3C9C5"/>
                </a:solidFill>
                <a:latin typeface="Noto Serif HK" pitchFamily="34" charset="0"/>
                <a:ea typeface="Noto Serif HK" pitchFamily="34" charset="-122"/>
                <a:cs typeface="Noto Serif HK" pitchFamily="34" charset="-120"/>
              </a:rPr>
              <a:t>Installation Mode</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Choose between a local-only installation (files are only in your project) or a GitHub remote setup (integrates with a remote GitHub repository).</a:t>
            </a:r>
            <a:endParaRPr lang="en-US" sz="900" dirty="0"/>
          </a:p>
        </p:txBody>
      </p:sp>
      <p:sp>
        <p:nvSpPr>
          <p:cNvPr id="28" name="Text 23"/>
          <p:cNvSpPr/>
          <p:nvPr/>
        </p:nvSpPr>
        <p:spPr>
          <a:xfrm>
            <a:off x="587931" y="6676787"/>
            <a:ext cx="6550938" cy="203359"/>
          </a:xfrm>
          <a:prstGeom prst="rect">
            <a:avLst/>
          </a:prstGeom>
          <a:noFill/>
          <a:ln/>
        </p:spPr>
        <p:txBody>
          <a:bodyPr wrap="none" lIns="0" tIns="0" rIns="0" bIns="0" rtlCol="0" anchor="t"/>
          <a:lstStyle/>
          <a:p>
            <a:pPr algn="l" marL="342900" indent="-342900">
              <a:lnSpc>
                <a:spcPts val="1450"/>
              </a:lnSpc>
              <a:buSzPct val="100000"/>
              <a:buChar char="•"/>
            </a:pPr>
            <a:r>
              <a:rPr lang="en-US" sz="900" b="1" dirty="0">
                <a:solidFill>
                  <a:srgbClr val="D3C9C5"/>
                </a:solidFill>
                <a:latin typeface="Noto Serif HK" pitchFamily="34" charset="0"/>
                <a:ea typeface="Noto Serif HK" pitchFamily="34" charset="-122"/>
                <a:cs typeface="Noto Serif HK" pitchFamily="34" charset="-120"/>
              </a:rPr>
              <a:t>Default Branch</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Specify the default development branch (e.g., </a:t>
            </a:r>
            <a:pPr algn="l" indent="0" marL="0">
              <a:lnSpc>
                <a:spcPts val="1450"/>
              </a:lnSpc>
              <a:buNone/>
            </a:pPr>
            <a:r>
              <a:rPr lang="en-US" sz="900" dirty="0">
                <a:solidFill>
                  <a:srgbClr val="D3C9C5"/>
                </a:solidFill>
                <a:highlight>
                  <a:srgbClr val="4D3F41"/>
                </a:highlight>
                <a:latin typeface="Consolas" pitchFamily="34" charset="0"/>
                <a:ea typeface="Consolas" pitchFamily="34" charset="-122"/>
                <a:cs typeface="Consolas" pitchFamily="34" charset="-120"/>
              </a:rPr>
              <a:t>main</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a:t>
            </a:r>
            <a:pPr algn="l" indent="0" marL="0">
              <a:lnSpc>
                <a:spcPts val="1450"/>
              </a:lnSpc>
              <a:buNone/>
            </a:pPr>
            <a:r>
              <a:rPr lang="en-US" sz="900" dirty="0">
                <a:solidFill>
                  <a:srgbClr val="D3C9C5"/>
                </a:solidFill>
                <a:highlight>
                  <a:srgbClr val="4D3F41"/>
                </a:highlight>
                <a:latin typeface="Consolas" pitchFamily="34" charset="0"/>
                <a:ea typeface="Consolas" pitchFamily="34" charset="-122"/>
                <a:cs typeface="Consolas" pitchFamily="34" charset="-120"/>
              </a:rPr>
              <a:t>dev</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a:t>
            </a:r>
            <a:pPr algn="l" indent="0" marL="0">
              <a:lnSpc>
                <a:spcPts val="1450"/>
              </a:lnSpc>
              <a:buNone/>
            </a:pPr>
            <a:r>
              <a:rPr lang="en-US" sz="900" dirty="0">
                <a:solidFill>
                  <a:srgbClr val="D3C9C5"/>
                </a:solidFill>
                <a:highlight>
                  <a:srgbClr val="4D3F41"/>
                </a:highlight>
                <a:latin typeface="Consolas" pitchFamily="34" charset="0"/>
                <a:ea typeface="Consolas" pitchFamily="34" charset="-122"/>
                <a:cs typeface="Consolas" pitchFamily="34" charset="-120"/>
              </a:rPr>
              <a:t>master</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or a custom branch name).</a:t>
            </a:r>
            <a:endParaRPr lang="en-US" sz="900" dirty="0"/>
          </a:p>
        </p:txBody>
      </p:sp>
      <p:sp>
        <p:nvSpPr>
          <p:cNvPr id="29" name="Shape 24"/>
          <p:cNvSpPr/>
          <p:nvPr/>
        </p:nvSpPr>
        <p:spPr>
          <a:xfrm>
            <a:off x="7550229" y="4988481"/>
            <a:ext cx="6609636" cy="117515"/>
          </a:xfrm>
          <a:prstGeom prst="roundRect">
            <a:avLst>
              <a:gd name="adj" fmla="val 15013"/>
            </a:avLst>
          </a:prstGeom>
          <a:solidFill>
            <a:srgbClr val="5F5153"/>
          </a:solidFill>
          <a:ln/>
        </p:spPr>
      </p:sp>
      <p:sp>
        <p:nvSpPr>
          <p:cNvPr id="30" name="Shape 25"/>
          <p:cNvSpPr/>
          <p:nvPr/>
        </p:nvSpPr>
        <p:spPr>
          <a:xfrm>
            <a:off x="7373898" y="4870787"/>
            <a:ext cx="352782" cy="352782"/>
          </a:xfrm>
          <a:prstGeom prst="roundRect">
            <a:avLst>
              <a:gd name="adj" fmla="val 129598"/>
            </a:avLst>
          </a:prstGeom>
          <a:solidFill>
            <a:srgbClr val="5F5153"/>
          </a:solidFill>
          <a:ln/>
        </p:spPr>
      </p:sp>
      <p:pic>
        <p:nvPicPr>
          <p:cNvPr id="31" name="Image 3"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462123" y="4959013"/>
            <a:ext cx="176332" cy="176332"/>
          </a:xfrm>
          <a:prstGeom prst="rect">
            <a:avLst/>
          </a:prstGeom>
        </p:spPr>
      </p:pic>
      <p:sp>
        <p:nvSpPr>
          <p:cNvPr id="32" name="Text 26"/>
          <p:cNvSpPr/>
          <p:nvPr/>
        </p:nvSpPr>
        <p:spPr>
          <a:xfrm>
            <a:off x="7491413" y="5341144"/>
            <a:ext cx="1636276" cy="183713"/>
          </a:xfrm>
          <a:prstGeom prst="rect">
            <a:avLst/>
          </a:prstGeom>
          <a:noFill/>
          <a:ln/>
        </p:spPr>
        <p:txBody>
          <a:bodyPr wrap="none" lIns="0" tIns="0" rIns="0" bIns="0" rtlCol="0" anchor="t"/>
          <a:lstStyle/>
          <a:p>
            <a:pPr algn="l" indent="0" marL="0">
              <a:lnSpc>
                <a:spcPts val="1400"/>
              </a:lnSpc>
              <a:buNone/>
            </a:pPr>
            <a:r>
              <a:rPr lang="en-US" sz="1150" b="1" dirty="0">
                <a:solidFill>
                  <a:srgbClr val="D3C9C5"/>
                </a:solidFill>
                <a:latin typeface="Noto Serif HK Bold" pitchFamily="34" charset="0"/>
                <a:ea typeface="Noto Serif HK Bold" pitchFamily="34" charset="-122"/>
                <a:cs typeface="Noto Serif HK Bold" pitchFamily="34" charset="-120"/>
              </a:rPr>
              <a:t>Verify the Installation</a:t>
            </a:r>
            <a:endParaRPr lang="en-US" sz="1150" dirty="0"/>
          </a:p>
        </p:txBody>
      </p:sp>
      <p:sp>
        <p:nvSpPr>
          <p:cNvPr id="33" name="Text 27"/>
          <p:cNvSpPr/>
          <p:nvPr/>
        </p:nvSpPr>
        <p:spPr>
          <a:xfrm>
            <a:off x="7491413" y="5595342"/>
            <a:ext cx="6551057" cy="376238"/>
          </a:xfrm>
          <a:prstGeom prst="rect">
            <a:avLst/>
          </a:prstGeom>
          <a:noFill/>
          <a:ln/>
        </p:spPr>
        <p:txBody>
          <a:bodyPr wrap="square" lIns="0" tIns="0" rIns="0" bIns="0" rtlCol="0" anchor="t"/>
          <a:lstStyle/>
          <a:p>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After the installer completes, navigate back to your project directory in the terminal. To confirm RDD is correctly installed and accessible, run the following command:</a:t>
            </a:r>
            <a:endParaRPr lang="en-US" sz="900" dirty="0"/>
          </a:p>
        </p:txBody>
      </p:sp>
      <p:sp>
        <p:nvSpPr>
          <p:cNvPr id="34" name="Shape 28"/>
          <p:cNvSpPr/>
          <p:nvPr/>
        </p:nvSpPr>
        <p:spPr>
          <a:xfrm>
            <a:off x="7491413" y="6103858"/>
            <a:ext cx="6551057" cy="364331"/>
          </a:xfrm>
          <a:prstGeom prst="roundRect">
            <a:avLst>
              <a:gd name="adj" fmla="val 4842"/>
            </a:avLst>
          </a:prstGeom>
          <a:solidFill>
            <a:srgbClr val="4D3F41"/>
          </a:solidFill>
          <a:ln/>
        </p:spPr>
      </p:sp>
      <p:sp>
        <p:nvSpPr>
          <p:cNvPr id="35" name="Shape 29"/>
          <p:cNvSpPr/>
          <p:nvPr/>
        </p:nvSpPr>
        <p:spPr>
          <a:xfrm>
            <a:off x="7485578" y="6103858"/>
            <a:ext cx="6562725" cy="364331"/>
          </a:xfrm>
          <a:prstGeom prst="roundRect">
            <a:avLst>
              <a:gd name="adj" fmla="val 4842"/>
            </a:avLst>
          </a:prstGeom>
          <a:solidFill>
            <a:srgbClr val="4D3F41"/>
          </a:solidFill>
          <a:ln/>
        </p:spPr>
      </p:sp>
      <p:sp>
        <p:nvSpPr>
          <p:cNvPr id="36" name="Text 30"/>
          <p:cNvSpPr/>
          <p:nvPr/>
        </p:nvSpPr>
        <p:spPr>
          <a:xfrm>
            <a:off x="7603093" y="6191964"/>
            <a:ext cx="6327696" cy="188119"/>
          </a:xfrm>
          <a:prstGeom prst="rect">
            <a:avLst/>
          </a:prstGeom>
          <a:noFill/>
          <a:ln/>
        </p:spPr>
        <p:txBody>
          <a:bodyPr wrap="none" lIns="0" tIns="0" rIns="0" bIns="0" rtlCol="0" anchor="t"/>
          <a:lstStyle/>
          <a:p>
            <a:pPr algn="l" indent="0" marL="0">
              <a:lnSpc>
                <a:spcPts val="1450"/>
              </a:lnSpc>
              <a:buNone/>
            </a:pPr>
            <a:r>
              <a:rPr lang="en-US" sz="900" dirty="0">
                <a:solidFill>
                  <a:srgbClr val="D3C9C5"/>
                </a:solidFill>
                <a:highlight>
                  <a:srgbClr val="4D3F41"/>
                </a:highlight>
                <a:latin typeface="Consolas" pitchFamily="34" charset="0"/>
                <a:ea typeface="Consolas" pitchFamily="34" charset="-122"/>
                <a:cs typeface="Consolas" pitchFamily="34" charset="-120"/>
              </a:rPr>
              <a:t>python .rdd/scripts/rdd.py --version</a:t>
            </a:r>
            <a:endParaRPr lang="en-US" sz="900" dirty="0"/>
          </a:p>
        </p:txBody>
      </p:sp>
      <p:sp>
        <p:nvSpPr>
          <p:cNvPr id="37" name="Text 31"/>
          <p:cNvSpPr/>
          <p:nvPr/>
        </p:nvSpPr>
        <p:spPr>
          <a:xfrm>
            <a:off x="7491413" y="6600468"/>
            <a:ext cx="6551057" cy="203359"/>
          </a:xfrm>
          <a:prstGeom prst="rect">
            <a:avLst/>
          </a:prstGeom>
          <a:noFill/>
          <a:ln/>
        </p:spPr>
        <p:txBody>
          <a:bodyPr wrap="none" lIns="0" tIns="0" rIns="0" bIns="0" rtlCol="0" anchor="t"/>
          <a:lstStyle/>
          <a:p>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You should see output similar to: </a:t>
            </a:r>
            <a:pPr algn="l" indent="0" marL="0">
              <a:lnSpc>
                <a:spcPts val="1450"/>
              </a:lnSpc>
              <a:buNone/>
            </a:pPr>
            <a:r>
              <a:rPr lang="en-US" sz="900" dirty="0">
                <a:solidFill>
                  <a:srgbClr val="D3C9C5"/>
                </a:solidFill>
                <a:highlight>
                  <a:srgbClr val="4D3F41"/>
                </a:highlight>
                <a:latin typeface="Consolas" pitchFamily="34" charset="0"/>
                <a:ea typeface="Consolas" pitchFamily="34" charset="-122"/>
                <a:cs typeface="Consolas" pitchFamily="34" charset="-120"/>
              </a:rPr>
              <a:t>RDD Framework v{version} (Python)</a:t>
            </a:r>
            <a:pPr algn="l" indent="0" marL="0">
              <a:lnSpc>
                <a:spcPts val="1450"/>
              </a:lnSpc>
              <a:buNone/>
            </a:pPr>
            <a:r>
              <a:rPr lang="en-US" sz="900" dirty="0">
                <a:solidFill>
                  <a:srgbClr val="D3C9C5"/>
                </a:solidFill>
                <a:latin typeface="Noto Serif HK" pitchFamily="34" charset="0"/>
                <a:ea typeface="Noto Serif HK" pitchFamily="34" charset="-122"/>
                <a:cs typeface="Noto Serif HK" pitchFamily="34" charset="-120"/>
              </a:rPr>
              <a:t>, indicating a successful installation.</a:t>
            </a:r>
            <a:endParaRPr lang="en-US" sz="900" dirty="0"/>
          </a:p>
        </p:txBody>
      </p:sp>
      <p:sp>
        <p:nvSpPr>
          <p:cNvPr id="38" name="Shape 32"/>
          <p:cNvSpPr/>
          <p:nvPr/>
        </p:nvSpPr>
        <p:spPr>
          <a:xfrm>
            <a:off x="470416" y="7129939"/>
            <a:ext cx="13689568" cy="718066"/>
          </a:xfrm>
          <a:prstGeom prst="roundRect">
            <a:avLst>
              <a:gd name="adj" fmla="val 2457"/>
            </a:avLst>
          </a:prstGeom>
          <a:solidFill>
            <a:srgbClr val="372015"/>
          </a:solidFill>
          <a:ln/>
        </p:spPr>
      </p:sp>
      <p:pic>
        <p:nvPicPr>
          <p:cNvPr id="39" name="Image 4" descr="preencoded.png">    </p:cNvPr>
          <p:cNvPicPr>
            <a:picLocks noChangeAspect="1"/>
          </p:cNvPicPr>
          <p:nvPr/>
        </p:nvPicPr>
        <p:blipFill>
          <a:blip r:embed="rId11"/>
          <a:stretch>
            <a:fillRect/>
          </a:stretch>
        </p:blipFill>
        <p:spPr>
          <a:xfrm>
            <a:off x="587931" y="7318653"/>
            <a:ext cx="146923" cy="117515"/>
          </a:xfrm>
          <a:prstGeom prst="rect">
            <a:avLst/>
          </a:prstGeom>
        </p:spPr>
      </p:pic>
      <p:sp>
        <p:nvSpPr>
          <p:cNvPr id="40" name="Text 33"/>
          <p:cNvSpPr/>
          <p:nvPr/>
        </p:nvSpPr>
        <p:spPr>
          <a:xfrm>
            <a:off x="852368" y="7276743"/>
            <a:ext cx="13190101" cy="406718"/>
          </a:xfrm>
          <a:prstGeom prst="rect">
            <a:avLst/>
          </a:prstGeom>
          <a:noFill/>
          <a:ln/>
        </p:spPr>
        <p:txBody>
          <a:bodyPr wrap="square" lIns="0" tIns="0" rIns="0" bIns="0" rtlCol="0" anchor="t"/>
          <a:lstStyle/>
          <a:p>
            <a:pPr algn="l" indent="0" marL="0">
              <a:lnSpc>
                <a:spcPts val="1450"/>
              </a:lnSpc>
              <a:buNone/>
            </a:pPr>
            <a:r>
              <a:rPr lang="en-US" sz="900" b="1" dirty="0">
                <a:solidFill>
                  <a:srgbClr val="FFFFFF"/>
                </a:solidFill>
                <a:latin typeface="Noto Serif HK" pitchFamily="34" charset="0"/>
                <a:ea typeface="Noto Serif HK" pitchFamily="34" charset="-122"/>
                <a:cs typeface="Noto Serif HK" pitchFamily="34" charset="-120"/>
              </a:rPr>
              <a:t>Note for Linux/macOS users:</a:t>
            </a:r>
            <a:pPr algn="l" indent="0" marL="0">
              <a:lnSpc>
                <a:spcPts val="1450"/>
              </a:lnSpc>
              <a:buNone/>
            </a:pPr>
            <a:r>
              <a:rPr lang="en-US" sz="900" dirty="0">
                <a:solidFill>
                  <a:srgbClr val="FFFFFF"/>
                </a:solidFill>
                <a:latin typeface="Noto Serif HK" pitchFamily="34" charset="0"/>
                <a:ea typeface="Noto Serif HK" pitchFamily="34" charset="-122"/>
                <a:cs typeface="Noto Serif HK" pitchFamily="34" charset="-120"/>
              </a:rPr>
              <a:t> The framework relies on the </a:t>
            </a:r>
            <a:pPr algn="l" indent="0" marL="0">
              <a:lnSpc>
                <a:spcPts val="1450"/>
              </a:lnSpc>
              <a:buNone/>
            </a:pPr>
            <a:r>
              <a:rPr lang="en-US" sz="900" dirty="0">
                <a:solidFill>
                  <a:srgbClr val="FFFFFF"/>
                </a:solidFill>
                <a:highlight>
                  <a:srgbClr val="4D3F41"/>
                </a:highlight>
                <a:latin typeface="Consolas" pitchFamily="34" charset="0"/>
                <a:ea typeface="Consolas" pitchFamily="34" charset="-122"/>
                <a:cs typeface="Consolas" pitchFamily="34" charset="-120"/>
              </a:rPr>
              <a:t>python</a:t>
            </a:r>
            <a:pPr algn="l" indent="0" marL="0">
              <a:lnSpc>
                <a:spcPts val="1450"/>
              </a:lnSpc>
              <a:buNone/>
            </a:pPr>
            <a:r>
              <a:rPr lang="en-US" sz="900" dirty="0">
                <a:solidFill>
                  <a:srgbClr val="FFFFFF"/>
                </a:solidFill>
                <a:latin typeface="Noto Serif HK" pitchFamily="34" charset="0"/>
                <a:ea typeface="Noto Serif HK" pitchFamily="34" charset="-122"/>
                <a:cs typeface="Noto Serif HK" pitchFamily="34" charset="-120"/>
              </a:rPr>
              <a:t> command. If this command is not found or points to an incorrect version, you might need to install </a:t>
            </a:r>
            <a:pPr algn="l" indent="0" marL="0">
              <a:lnSpc>
                <a:spcPts val="1450"/>
              </a:lnSpc>
              <a:buNone/>
            </a:pPr>
            <a:r>
              <a:rPr lang="en-US" sz="900" dirty="0">
                <a:solidFill>
                  <a:srgbClr val="FFFFFF"/>
                </a:solidFill>
                <a:highlight>
                  <a:srgbClr val="4D3F41"/>
                </a:highlight>
                <a:latin typeface="Consolas" pitchFamily="34" charset="0"/>
                <a:ea typeface="Consolas" pitchFamily="34" charset="-122"/>
                <a:cs typeface="Consolas" pitchFamily="34" charset="-120"/>
              </a:rPr>
              <a:t>python-is-python3</a:t>
            </a:r>
            <a:pPr algn="l" indent="0" marL="0">
              <a:lnSpc>
                <a:spcPts val="1450"/>
              </a:lnSpc>
              <a:buNone/>
            </a:pPr>
            <a:r>
              <a:rPr lang="en-US" sz="900" dirty="0">
                <a:solidFill>
                  <a:srgbClr val="FFFFFF"/>
                </a:solidFill>
                <a:latin typeface="Noto Serif HK" pitchFamily="34" charset="0"/>
                <a:ea typeface="Noto Serif HK" pitchFamily="34" charset="-122"/>
                <a:cs typeface="Noto Serif HK" pitchFamily="34" charset="-120"/>
              </a:rPr>
              <a:t> on Debian/Ubuntu (</a:t>
            </a:r>
            <a:pPr algn="l" indent="0" marL="0">
              <a:lnSpc>
                <a:spcPts val="1450"/>
              </a:lnSpc>
              <a:buNone/>
            </a:pPr>
            <a:r>
              <a:rPr lang="en-US" sz="900" dirty="0">
                <a:solidFill>
                  <a:srgbClr val="FFFFFF"/>
                </a:solidFill>
                <a:highlight>
                  <a:srgbClr val="4D3F41"/>
                </a:highlight>
                <a:latin typeface="Consolas" pitchFamily="34" charset="0"/>
                <a:ea typeface="Consolas" pitchFamily="34" charset="-122"/>
                <a:cs typeface="Consolas" pitchFamily="34" charset="-120"/>
              </a:rPr>
              <a:t>sudo apt install python-is-python3</a:t>
            </a:r>
            <a:pPr algn="l" indent="0" marL="0">
              <a:lnSpc>
                <a:spcPts val="1450"/>
              </a:lnSpc>
              <a:buNone/>
            </a:pPr>
            <a:r>
              <a:rPr lang="en-US" sz="900" dirty="0">
                <a:solidFill>
                  <a:srgbClr val="FFFFFF"/>
                </a:solidFill>
                <a:latin typeface="Noto Serif HK" pitchFamily="34" charset="0"/>
                <a:ea typeface="Noto Serif HK" pitchFamily="34" charset="-122"/>
                <a:cs typeface="Noto Serif HK" pitchFamily="34" charset="-120"/>
              </a:rPr>
              <a:t>) or create a shell alias to ensure </a:t>
            </a:r>
            <a:pPr algn="l" indent="0" marL="0">
              <a:lnSpc>
                <a:spcPts val="1450"/>
              </a:lnSpc>
              <a:buNone/>
            </a:pPr>
            <a:r>
              <a:rPr lang="en-US" sz="900" dirty="0">
                <a:solidFill>
                  <a:srgbClr val="FFFFFF"/>
                </a:solidFill>
                <a:highlight>
                  <a:srgbClr val="4D3F41"/>
                </a:highlight>
                <a:latin typeface="Consolas" pitchFamily="34" charset="0"/>
                <a:ea typeface="Consolas" pitchFamily="34" charset="-122"/>
                <a:cs typeface="Consolas" pitchFamily="34" charset="-120"/>
              </a:rPr>
              <a:t>python</a:t>
            </a:r>
            <a:pPr algn="l" indent="0" marL="0">
              <a:lnSpc>
                <a:spcPts val="1450"/>
              </a:lnSpc>
              <a:buNone/>
            </a:pPr>
            <a:r>
              <a:rPr lang="en-US" sz="900" dirty="0">
                <a:solidFill>
                  <a:srgbClr val="FFFFFF"/>
                </a:solidFill>
                <a:latin typeface="Noto Serif HK" pitchFamily="34" charset="0"/>
                <a:ea typeface="Noto Serif HK" pitchFamily="34" charset="-122"/>
                <a:cs typeface="Noto Serif HK" pitchFamily="34" charset="-120"/>
              </a:rPr>
              <a:t> correctly invokes Python 3.7+.</a:t>
            </a:r>
            <a:endParaRPr lang="en-US" sz="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89121" y="405051"/>
            <a:ext cx="5438180" cy="460296"/>
          </a:xfrm>
          <a:prstGeom prst="rect">
            <a:avLst/>
          </a:prstGeom>
          <a:noFill/>
          <a:ln/>
        </p:spPr>
        <p:txBody>
          <a:bodyPr wrap="none" lIns="0" tIns="0" rIns="0" bIns="0" rtlCol="0" anchor="t"/>
          <a:lstStyle/>
          <a:p>
            <a:pPr algn="l" indent="0" marL="0">
              <a:lnSpc>
                <a:spcPts val="3600"/>
              </a:lnSpc>
              <a:buNone/>
            </a:pPr>
            <a:r>
              <a:rPr lang="en-US" sz="2850" b="1" dirty="0">
                <a:solidFill>
                  <a:srgbClr val="FFF8F5"/>
                </a:solidFill>
                <a:latin typeface="Noto Serif HK Bold" pitchFamily="34" charset="0"/>
                <a:ea typeface="Noto Serif HK Bold" pitchFamily="34" charset="-122"/>
                <a:cs typeface="Noto Serif HK Bold" pitchFamily="34" charset="-120"/>
              </a:rPr>
              <a:t>Initial Setup &amp; Configuration</a:t>
            </a:r>
            <a:endParaRPr lang="en-US" sz="2850" dirty="0"/>
          </a:p>
        </p:txBody>
      </p:sp>
      <p:sp>
        <p:nvSpPr>
          <p:cNvPr id="3" name="Text 1"/>
          <p:cNvSpPr/>
          <p:nvPr/>
        </p:nvSpPr>
        <p:spPr>
          <a:xfrm>
            <a:off x="589121" y="1218724"/>
            <a:ext cx="7236976" cy="942499"/>
          </a:xfrm>
          <a:prstGeom prst="rect">
            <a:avLst/>
          </a:prstGeom>
          <a:noFill/>
          <a:ln/>
        </p:spPr>
        <p:txBody>
          <a:bodyPr wrap="square" lIns="0" tIns="0" rIns="0" bIns="0" rtlCol="0" anchor="t"/>
          <a:lstStyle/>
          <a:p>
            <a:pPr algn="l" indent="0" marL="0">
              <a:lnSpc>
                <a:spcPts val="1850"/>
              </a:lnSpc>
              <a:buNone/>
            </a:pPr>
            <a:r>
              <a:rPr lang="en-US" sz="1150" dirty="0">
                <a:solidFill>
                  <a:srgbClr val="D3C9C5"/>
                </a:solidFill>
                <a:latin typeface="Noto Serif HK" pitchFamily="34" charset="0"/>
                <a:ea typeface="Noto Serif HK" pitchFamily="34" charset="-122"/>
                <a:cs typeface="Noto Serif HK" pitchFamily="34" charset="-120"/>
              </a:rPr>
              <a:t>After successfully installing the RDD framework, the next crucial step is to run the RDD menu to configure the framework precisely for your project's needs. This configuration step allows you to tailor various aspects of RDD's behavior, ensuring it aligns with your development workflow and repository structure.</a:t>
            </a:r>
            <a:endParaRPr lang="en-US" sz="1150" dirty="0"/>
          </a:p>
        </p:txBody>
      </p:sp>
      <p:sp>
        <p:nvSpPr>
          <p:cNvPr id="4" name="Text 2"/>
          <p:cNvSpPr/>
          <p:nvPr/>
        </p:nvSpPr>
        <p:spPr>
          <a:xfrm>
            <a:off x="589121" y="2293739"/>
            <a:ext cx="7236976" cy="235625"/>
          </a:xfrm>
          <a:prstGeom prst="rect">
            <a:avLst/>
          </a:prstGeom>
          <a:noFill/>
          <a:ln/>
        </p:spPr>
        <p:txBody>
          <a:bodyPr wrap="none" lIns="0" tIns="0" rIns="0" bIns="0" rtlCol="0" anchor="t"/>
          <a:lstStyle/>
          <a:p>
            <a:pPr algn="l" indent="0" marL="0">
              <a:lnSpc>
                <a:spcPts val="1850"/>
              </a:lnSpc>
              <a:buNone/>
            </a:pPr>
            <a:r>
              <a:rPr lang="en-US" sz="1150" dirty="0">
                <a:solidFill>
                  <a:srgbClr val="D3C9C5"/>
                </a:solidFill>
                <a:latin typeface="Noto Serif HK" pitchFamily="34" charset="0"/>
                <a:ea typeface="Noto Serif HK" pitchFamily="34" charset="-122"/>
                <a:cs typeface="Noto Serif HK" pitchFamily="34" charset="-120"/>
              </a:rPr>
              <a:t>You can launch the RDD menu through one of two methods:</a:t>
            </a:r>
            <a:endParaRPr lang="en-US" sz="1150" dirty="0"/>
          </a:p>
        </p:txBody>
      </p:sp>
      <p:sp>
        <p:nvSpPr>
          <p:cNvPr id="5" name="Text 3"/>
          <p:cNvSpPr/>
          <p:nvPr/>
        </p:nvSpPr>
        <p:spPr>
          <a:xfrm>
            <a:off x="589121" y="2661880"/>
            <a:ext cx="7236976" cy="478869"/>
          </a:xfrm>
          <a:prstGeom prst="rect">
            <a:avLst/>
          </a:prstGeom>
          <a:noFill/>
          <a:ln/>
        </p:spPr>
        <p:txBody>
          <a:bodyPr wrap="square" lIns="0" tIns="0" rIns="0" bIns="0" rtlCol="0" anchor="t"/>
          <a:lstStyle/>
          <a:p>
            <a:pPr algn="l" marL="342900" indent="-342900">
              <a:lnSpc>
                <a:spcPts val="1850"/>
              </a:lnSpc>
              <a:buSzPct val="100000"/>
              <a:buFont typeface="+mj-lt"/>
              <a:buAutoNum type="arabicPeriod" startAt="1"/>
            </a:pPr>
            <a:r>
              <a:rPr lang="en-US" sz="1150" dirty="0">
                <a:solidFill>
                  <a:srgbClr val="D3C9C5"/>
                </a:solidFill>
                <a:latin typeface="Noto Serif HK" pitchFamily="34" charset="0"/>
                <a:ea typeface="Noto Serif HK" pitchFamily="34" charset="-122"/>
                <a:cs typeface="Noto Serif HK" pitchFamily="34" charset="-120"/>
              </a:rPr>
              <a:t>**Using the Launcher Script**: Execute </a:t>
            </a:r>
            <a:pPr algn="l" indent="0" marL="0">
              <a:lnSpc>
                <a:spcPts val="1850"/>
              </a:lnSpc>
              <a:buNone/>
            </a:pPr>
            <a:r>
              <a:rPr lang="en-US" sz="1150" dirty="0">
                <a:solidFill>
                  <a:srgbClr val="D3C9C5"/>
                </a:solidFill>
                <a:highlight>
                  <a:srgbClr val="4D3F41"/>
                </a:highlight>
                <a:latin typeface="Consolas" pitchFamily="34" charset="0"/>
                <a:ea typeface="Consolas" pitchFamily="34" charset="-122"/>
                <a:cs typeface="Consolas" pitchFamily="34" charset="-120"/>
              </a:rPr>
              <a:t>./rdd.sh</a:t>
            </a:r>
            <a:pPr algn="l" indent="0" marL="0">
              <a:lnSpc>
                <a:spcPts val="1850"/>
              </a:lnSpc>
              <a:buNone/>
            </a:pPr>
            <a:r>
              <a:rPr lang="en-US" sz="1150" dirty="0">
                <a:solidFill>
                  <a:srgbClr val="D3C9C5"/>
                </a:solidFill>
                <a:latin typeface="Noto Serif HK" pitchFamily="34" charset="0"/>
                <a:ea typeface="Noto Serif HK" pitchFamily="34" charset="-122"/>
                <a:cs typeface="Noto Serif HK" pitchFamily="34" charset="-120"/>
              </a:rPr>
              <a:t> on Linux/macOS or </a:t>
            </a:r>
            <a:pPr algn="l" indent="0" marL="0">
              <a:lnSpc>
                <a:spcPts val="1850"/>
              </a:lnSpc>
              <a:buNone/>
            </a:pPr>
            <a:r>
              <a:rPr lang="en-US" sz="1150" dirty="0">
                <a:solidFill>
                  <a:srgbClr val="D3C9C5"/>
                </a:solidFill>
                <a:highlight>
                  <a:srgbClr val="4D3F41"/>
                </a:highlight>
                <a:latin typeface="Consolas" pitchFamily="34" charset="0"/>
                <a:ea typeface="Consolas" pitchFamily="34" charset="-122"/>
                <a:cs typeface="Consolas" pitchFamily="34" charset="-120"/>
              </a:rPr>
              <a:t>rdd.bat</a:t>
            </a:r>
            <a:pPr algn="l" indent="0" marL="0">
              <a:lnSpc>
                <a:spcPts val="1850"/>
              </a:lnSpc>
              <a:buNone/>
            </a:pPr>
            <a:r>
              <a:rPr lang="en-US" sz="1150" dirty="0">
                <a:solidFill>
                  <a:srgbClr val="D3C9C5"/>
                </a:solidFill>
                <a:latin typeface="Noto Serif HK" pitchFamily="34" charset="0"/>
                <a:ea typeface="Noto Serif HK" pitchFamily="34" charset="-122"/>
                <a:cs typeface="Noto Serif HK" pitchFamily="34" charset="-120"/>
              </a:rPr>
              <a:t> on Windows from your project's root directory.</a:t>
            </a:r>
            <a:endParaRPr lang="en-US" sz="1150" dirty="0"/>
          </a:p>
        </p:txBody>
      </p:sp>
      <p:sp>
        <p:nvSpPr>
          <p:cNvPr id="6" name="Text 4"/>
          <p:cNvSpPr/>
          <p:nvPr/>
        </p:nvSpPr>
        <p:spPr>
          <a:xfrm>
            <a:off x="589121" y="3192304"/>
            <a:ext cx="7236976" cy="243245"/>
          </a:xfrm>
          <a:prstGeom prst="rect">
            <a:avLst/>
          </a:prstGeom>
          <a:noFill/>
          <a:ln/>
        </p:spPr>
        <p:txBody>
          <a:bodyPr wrap="none" lIns="0" tIns="0" rIns="0" bIns="0" rtlCol="0" anchor="t"/>
          <a:lstStyle/>
          <a:p>
            <a:pPr algn="l" marL="342900" indent="-342900">
              <a:lnSpc>
                <a:spcPts val="1850"/>
              </a:lnSpc>
              <a:buSzPct val="100000"/>
              <a:buFont typeface="+mj-lt"/>
              <a:buAutoNum type="arabicPeriod" startAt="2"/>
            </a:pPr>
            <a:r>
              <a:rPr lang="en-US" sz="1150" dirty="0">
                <a:solidFill>
                  <a:srgbClr val="D3C9C5"/>
                </a:solidFill>
                <a:latin typeface="Noto Serif HK" pitchFamily="34" charset="0"/>
                <a:ea typeface="Noto Serif HK" pitchFamily="34" charset="-122"/>
                <a:cs typeface="Noto Serif HK" pitchFamily="34" charset="-120"/>
              </a:rPr>
              <a:t>**Direct Python Execution**: Run </a:t>
            </a:r>
            <a:pPr algn="l" indent="0" marL="0">
              <a:lnSpc>
                <a:spcPts val="1850"/>
              </a:lnSpc>
              <a:buNone/>
            </a:pPr>
            <a:r>
              <a:rPr lang="en-US" sz="1150" dirty="0">
                <a:solidFill>
                  <a:srgbClr val="D3C9C5"/>
                </a:solidFill>
                <a:highlight>
                  <a:srgbClr val="4D3F41"/>
                </a:highlight>
                <a:latin typeface="Consolas" pitchFamily="34" charset="0"/>
                <a:ea typeface="Consolas" pitchFamily="34" charset="-122"/>
                <a:cs typeface="Consolas" pitchFamily="34" charset="-120"/>
              </a:rPr>
              <a:t>python .rdd/scripts/rdd.py</a:t>
            </a:r>
            <a:pPr algn="l" indent="0" marL="0">
              <a:lnSpc>
                <a:spcPts val="1850"/>
              </a:lnSpc>
              <a:buNone/>
            </a:pPr>
            <a:r>
              <a:rPr lang="en-US" sz="1150" dirty="0">
                <a:solidFill>
                  <a:srgbClr val="D3C9C5"/>
                </a:solidFill>
                <a:latin typeface="Noto Serif HK" pitchFamily="34" charset="0"/>
                <a:ea typeface="Noto Serif HK" pitchFamily="34" charset="-122"/>
                <a:cs typeface="Noto Serif HK" pitchFamily="34" charset="-120"/>
              </a:rPr>
              <a:t> from your project's root directory.</a:t>
            </a:r>
            <a:endParaRPr lang="en-US" sz="1150" dirty="0"/>
          </a:p>
        </p:txBody>
      </p:sp>
      <p:sp>
        <p:nvSpPr>
          <p:cNvPr id="7" name="Text 5"/>
          <p:cNvSpPr/>
          <p:nvPr/>
        </p:nvSpPr>
        <p:spPr>
          <a:xfrm>
            <a:off x="589121" y="3582829"/>
            <a:ext cx="6040993" cy="276225"/>
          </a:xfrm>
          <a:prstGeom prst="rect">
            <a:avLst/>
          </a:prstGeom>
          <a:noFill/>
          <a:ln/>
        </p:spPr>
        <p:txBody>
          <a:bodyPr wrap="none" lIns="0" tIns="0" rIns="0" bIns="0" rtlCol="0" anchor="t"/>
          <a:lstStyle/>
          <a:p>
            <a:pPr algn="l" indent="0" marL="0">
              <a:lnSpc>
                <a:spcPts val="2150"/>
              </a:lnSpc>
              <a:buNone/>
            </a:pPr>
            <a:r>
              <a:rPr lang="en-US" sz="1700" b="1" dirty="0">
                <a:solidFill>
                  <a:srgbClr val="FFF8F5"/>
                </a:solidFill>
                <a:latin typeface="Noto Serif HK Bold" pitchFamily="34" charset="0"/>
                <a:ea typeface="Noto Serif HK Bold" pitchFamily="34" charset="-122"/>
                <a:cs typeface="Noto Serif HK Bold" pitchFamily="34" charset="-120"/>
              </a:rPr>
              <a:t>Detailed Configuration Options (Main Menu Option 5)</a:t>
            </a:r>
            <a:endParaRPr lang="en-US" sz="1700" dirty="0"/>
          </a:p>
        </p:txBody>
      </p:sp>
      <p:sp>
        <p:nvSpPr>
          <p:cNvPr id="8" name="Text 6"/>
          <p:cNvSpPr/>
          <p:nvPr/>
        </p:nvSpPr>
        <p:spPr>
          <a:xfrm>
            <a:off x="589121" y="4006334"/>
            <a:ext cx="7236976" cy="478869"/>
          </a:xfrm>
          <a:prstGeom prst="rect">
            <a:avLst/>
          </a:prstGeom>
          <a:noFill/>
          <a:ln/>
        </p:spPr>
        <p:txBody>
          <a:bodyPr wrap="square" lIns="0" tIns="0" rIns="0" bIns="0" rtlCol="0" anchor="t"/>
          <a:lstStyle/>
          <a:p>
            <a:pPr algn="l" indent="0" marL="0">
              <a:lnSpc>
                <a:spcPts val="1850"/>
              </a:lnSpc>
              <a:buNone/>
            </a:pPr>
            <a:r>
              <a:rPr lang="en-US" sz="1150" dirty="0">
                <a:solidFill>
                  <a:srgbClr val="D3C9C5"/>
                </a:solidFill>
                <a:latin typeface="Noto Serif HK" pitchFamily="34" charset="0"/>
                <a:ea typeface="Noto Serif HK" pitchFamily="34" charset="-122"/>
                <a:cs typeface="Noto Serif HK" pitchFamily="34" charset="-120"/>
              </a:rPr>
              <a:t>Once the RDD Main Menu is displayed, select option </a:t>
            </a:r>
            <a:pPr algn="l" indent="0" marL="0">
              <a:lnSpc>
                <a:spcPts val="1850"/>
              </a:lnSpc>
              <a:buNone/>
            </a:pPr>
            <a:r>
              <a:rPr lang="en-US" sz="1150" dirty="0">
                <a:solidFill>
                  <a:srgbClr val="D3C9C5"/>
                </a:solidFill>
                <a:highlight>
                  <a:srgbClr val="4D3F41"/>
                </a:highlight>
                <a:latin typeface="Consolas" pitchFamily="34" charset="0"/>
                <a:ea typeface="Consolas" pitchFamily="34" charset="-122"/>
                <a:cs typeface="Consolas" pitchFamily="34" charset="-120"/>
              </a:rPr>
              <a:t>5</a:t>
            </a:r>
            <a:pPr algn="l" indent="0" marL="0">
              <a:lnSpc>
                <a:spcPts val="1850"/>
              </a:lnSpc>
              <a:buNone/>
            </a:pPr>
            <a:r>
              <a:rPr lang="en-US" sz="1150" dirty="0">
                <a:solidFill>
                  <a:srgbClr val="D3C9C5"/>
                </a:solidFill>
                <a:latin typeface="Noto Serif HK" pitchFamily="34" charset="0"/>
                <a:ea typeface="Noto Serif HK" pitchFamily="34" charset="-122"/>
                <a:cs typeface="Noto Serif HK" pitchFamily="34" charset="-120"/>
              </a:rPr>
              <a:t> to enter the Configuration submenu. Here, you'll find comprehensive settings to manage your RDD environment:</a:t>
            </a:r>
            <a:endParaRPr lang="en-US" sz="1150" dirty="0"/>
          </a:p>
        </p:txBody>
      </p:sp>
      <p:sp>
        <p:nvSpPr>
          <p:cNvPr id="9" name="Text 7"/>
          <p:cNvSpPr/>
          <p:nvPr/>
        </p:nvSpPr>
        <p:spPr>
          <a:xfrm>
            <a:off x="589121" y="4617720"/>
            <a:ext cx="7236976" cy="471249"/>
          </a:xfrm>
          <a:prstGeom prst="rect">
            <a:avLst/>
          </a:prstGeom>
          <a:noFill/>
          <a:ln/>
        </p:spPr>
        <p:txBody>
          <a:bodyPr wrap="square" lIns="0" tIns="0" rIns="0" bIns="0" rtlCol="0" anchor="t"/>
          <a:lstStyle/>
          <a:p>
            <a:pPr algn="l" marL="342900" indent="-342900">
              <a:lnSpc>
                <a:spcPts val="1850"/>
              </a:lnSpc>
              <a:buSzPct val="100000"/>
              <a:buChar char="•"/>
            </a:pPr>
            <a:r>
              <a:rPr lang="en-US" sz="1150" dirty="0">
                <a:solidFill>
                  <a:srgbClr val="D3C9C5"/>
                </a:solidFill>
                <a:latin typeface="Noto Serif HK" pitchFamily="34" charset="0"/>
                <a:ea typeface="Noto Serif HK" pitchFamily="34" charset="-122"/>
                <a:cs typeface="Noto Serif HK" pitchFamily="34" charset="-120"/>
              </a:rPr>
              <a:t>**Update Version Numbers**: Modify the framework's version. You can choose to increment the Major, Minor, or Patch version number, aligning with semantic versioning practices.</a:t>
            </a:r>
            <a:endParaRPr lang="en-US" sz="1150" dirty="0"/>
          </a:p>
        </p:txBody>
      </p:sp>
      <p:sp>
        <p:nvSpPr>
          <p:cNvPr id="10" name="Text 8"/>
          <p:cNvSpPr/>
          <p:nvPr/>
        </p:nvSpPr>
        <p:spPr>
          <a:xfrm>
            <a:off x="589121" y="5140523"/>
            <a:ext cx="7236976" cy="706874"/>
          </a:xfrm>
          <a:prstGeom prst="rect">
            <a:avLst/>
          </a:prstGeom>
          <a:noFill/>
          <a:ln/>
        </p:spPr>
        <p:txBody>
          <a:bodyPr wrap="square" lIns="0" tIns="0" rIns="0" bIns="0" rtlCol="0" anchor="t"/>
          <a:lstStyle/>
          <a:p>
            <a:pPr algn="l" marL="342900" indent="-342900">
              <a:lnSpc>
                <a:spcPts val="1850"/>
              </a:lnSpc>
              <a:buSzPct val="100000"/>
              <a:buChar char="•"/>
            </a:pPr>
            <a:r>
              <a:rPr lang="en-US" sz="1150" dirty="0">
                <a:solidFill>
                  <a:srgbClr val="D3C9C5"/>
                </a:solidFill>
                <a:latin typeface="Noto Serif HK" pitchFamily="34" charset="0"/>
                <a:ea typeface="Noto Serif HK" pitchFamily="34" charset="-122"/>
                <a:cs typeface="Noto Serif HK" pitchFamily="34" charset="-120"/>
              </a:rPr>
              <a:t>**Change Default Branch**: Select a different default branch for RDD operations from your existing repository branches (e.g., `main`, `dev`, `master`, or any custom branch you have created).</a:t>
            </a:r>
            <a:endParaRPr lang="en-US" sz="1150" dirty="0"/>
          </a:p>
        </p:txBody>
      </p:sp>
      <p:sp>
        <p:nvSpPr>
          <p:cNvPr id="11" name="Text 9"/>
          <p:cNvSpPr/>
          <p:nvPr/>
        </p:nvSpPr>
        <p:spPr>
          <a:xfrm>
            <a:off x="589121" y="5898952"/>
            <a:ext cx="7236976" cy="706874"/>
          </a:xfrm>
          <a:prstGeom prst="rect">
            <a:avLst/>
          </a:prstGeom>
          <a:noFill/>
          <a:ln/>
        </p:spPr>
        <p:txBody>
          <a:bodyPr wrap="square" lIns="0" tIns="0" rIns="0" bIns="0" rtlCol="0" anchor="t"/>
          <a:lstStyle/>
          <a:p>
            <a:pPr algn="l" marL="342900" indent="-342900">
              <a:lnSpc>
                <a:spcPts val="1850"/>
              </a:lnSpc>
              <a:buSzPct val="100000"/>
              <a:buChar char="•"/>
            </a:pPr>
            <a:r>
              <a:rPr lang="en-US" sz="1150" dirty="0">
                <a:solidFill>
                  <a:srgbClr val="D3C9C5"/>
                </a:solidFill>
                <a:latin typeface="Noto Serif HK" pitchFamily="34" charset="0"/>
                <a:ea typeface="Noto Serif HK" pitchFamily="34" charset="-122"/>
                <a:cs typeface="Noto Serif HK" pitchFamily="34" charset="-120"/>
              </a:rPr>
              <a:t>**Toggle Local-Only Mode**: Switch between local-only mode (where RDD operates without connecting to a remote GitHub repository) and GitHub remote operation mode. This is useful for offline work or for projects not hosted on GitHub.</a:t>
            </a:r>
            <a:endParaRPr lang="en-US" sz="1150" dirty="0"/>
          </a:p>
        </p:txBody>
      </p:sp>
      <p:sp>
        <p:nvSpPr>
          <p:cNvPr id="12" name="Text 10"/>
          <p:cNvSpPr/>
          <p:nvPr/>
        </p:nvSpPr>
        <p:spPr>
          <a:xfrm>
            <a:off x="589121" y="6738342"/>
            <a:ext cx="7236976" cy="957739"/>
          </a:xfrm>
          <a:prstGeom prst="rect">
            <a:avLst/>
          </a:prstGeom>
          <a:noFill/>
          <a:ln/>
        </p:spPr>
        <p:txBody>
          <a:bodyPr wrap="square" lIns="0" tIns="0" rIns="0" bIns="0" rtlCol="0" anchor="t"/>
          <a:lstStyle/>
          <a:p>
            <a:pPr algn="l" indent="0" marL="0">
              <a:lnSpc>
                <a:spcPts val="1850"/>
              </a:lnSpc>
              <a:buNone/>
            </a:pPr>
            <a:r>
              <a:rPr lang="en-US" sz="1150" dirty="0">
                <a:solidFill>
                  <a:srgbClr val="D3C9C5"/>
                </a:solidFill>
                <a:latin typeface="Noto Serif HK" pitchFamily="34" charset="0"/>
                <a:ea typeface="Noto Serif HK" pitchFamily="34" charset="-122"/>
                <a:cs typeface="Noto Serif HK" pitchFamily="34" charset="-120"/>
              </a:rPr>
              <a:t>All configuration changes made through this menu are automatically saved to the </a:t>
            </a:r>
            <a:pPr algn="l" indent="0" marL="0">
              <a:lnSpc>
                <a:spcPts val="1850"/>
              </a:lnSpc>
              <a:buNone/>
            </a:pPr>
            <a:r>
              <a:rPr lang="en-US" sz="1150" dirty="0">
                <a:solidFill>
                  <a:srgbClr val="D3C9C5"/>
                </a:solidFill>
                <a:highlight>
                  <a:srgbClr val="4D3F41"/>
                </a:highlight>
                <a:latin typeface="Consolas" pitchFamily="34" charset="0"/>
                <a:ea typeface="Consolas" pitchFamily="34" charset="-122"/>
                <a:cs typeface="Consolas" pitchFamily="34" charset="-120"/>
              </a:rPr>
              <a:t>.rdd-docs/config.json</a:t>
            </a:r>
            <a:pPr algn="l" indent="0" marL="0">
              <a:lnSpc>
                <a:spcPts val="1850"/>
              </a:lnSpc>
              <a:buNone/>
            </a:pPr>
            <a:r>
              <a:rPr lang="en-US" sz="1150" dirty="0">
                <a:solidFill>
                  <a:srgbClr val="D3C9C5"/>
                </a:solidFill>
                <a:latin typeface="Noto Serif HK" pitchFamily="34" charset="0"/>
                <a:ea typeface="Noto Serif HK" pitchFamily="34" charset="-122"/>
                <a:cs typeface="Noto Serif HK" pitchFamily="34" charset="-120"/>
              </a:rPr>
              <a:t> file located in your project's root. These settings persist across sessions, ensuring your preferences remain consistent and are applied automatically during subsequent RDD operations.</a:t>
            </a:r>
            <a:endParaRPr lang="en-US" sz="1150" dirty="0"/>
          </a:p>
        </p:txBody>
      </p:sp>
      <p:sp>
        <p:nvSpPr>
          <p:cNvPr id="13" name="Shape 11"/>
          <p:cNvSpPr/>
          <p:nvPr/>
        </p:nvSpPr>
        <p:spPr>
          <a:xfrm>
            <a:off x="8193048" y="1251823"/>
            <a:ext cx="5855732" cy="4226362"/>
          </a:xfrm>
          <a:prstGeom prst="roundRect">
            <a:avLst>
              <a:gd name="adj" fmla="val 523"/>
            </a:avLst>
          </a:prstGeom>
          <a:solidFill>
            <a:srgbClr val="4D3F41"/>
          </a:solidFill>
          <a:ln/>
        </p:spPr>
      </p:sp>
      <p:sp>
        <p:nvSpPr>
          <p:cNvPr id="14" name="Shape 12"/>
          <p:cNvSpPr/>
          <p:nvPr/>
        </p:nvSpPr>
        <p:spPr>
          <a:xfrm>
            <a:off x="8185785" y="1251823"/>
            <a:ext cx="5870257" cy="4226362"/>
          </a:xfrm>
          <a:prstGeom prst="roundRect">
            <a:avLst>
              <a:gd name="adj" fmla="val 523"/>
            </a:avLst>
          </a:prstGeom>
          <a:solidFill>
            <a:srgbClr val="4D3F41"/>
          </a:solidFill>
          <a:ln/>
        </p:spPr>
      </p:sp>
      <p:sp>
        <p:nvSpPr>
          <p:cNvPr id="15" name="Text 13"/>
          <p:cNvSpPr/>
          <p:nvPr/>
        </p:nvSpPr>
        <p:spPr>
          <a:xfrm>
            <a:off x="8333065" y="1362194"/>
            <a:ext cx="5575697" cy="4005620"/>
          </a:xfrm>
          <a:prstGeom prst="rect">
            <a:avLst/>
          </a:prstGeom>
          <a:noFill/>
          <a:ln/>
        </p:spPr>
        <p:txBody>
          <a:bodyPr wrap="square" lIns="0" tIns="0" rIns="0" bIns="0" rtlCol="0" anchor="t"/>
          <a:lstStyle/>
          <a:p>
            <a:pPr algn="l" indent="0" marL="0">
              <a:lnSpc>
                <a:spcPts val="1850"/>
              </a:lnSpc>
              <a:buNone/>
            </a:pPr>
            <a:r>
              <a:rPr lang="en-US" sz="1150" dirty="0">
                <a:solidFill>
                  <a:srgbClr val="D3C9C5"/>
                </a:solidFill>
                <a:highlight>
                  <a:srgbClr val="4D3F41"/>
                </a:highlight>
                <a:latin typeface="Consolas" pitchFamily="34" charset="0"/>
                <a:ea typeface="Consolas" pitchFamily="34" charset="-122"/>
                <a:cs typeface="Consolas" pitchFamily="34" charset="-120"/>
              </a:rPr>
              <a:t>╔═══════════════════════════════════╗║ RDD Framework                     ║║ Requirements-Driven Development   ║╚═══════════════════════════════════╝Current branch: mainDefault branch: mainRDD Framework - Main Menu:1. Create new iteration2. Update from default3. Complete current iteration4. Delete merged branches5. Configuration9. ExitEnter your choice (1-9):</a:t>
            </a:r>
            <a:endParaRPr lang="en-US" sz="1150" dirty="0"/>
          </a:p>
        </p:txBody>
      </p:sp>
      <p:sp>
        <p:nvSpPr>
          <p:cNvPr id="16" name="Shape 14"/>
          <p:cNvSpPr/>
          <p:nvPr/>
        </p:nvSpPr>
        <p:spPr>
          <a:xfrm>
            <a:off x="8193048" y="5643801"/>
            <a:ext cx="5855732" cy="1332667"/>
          </a:xfrm>
          <a:prstGeom prst="roundRect">
            <a:avLst>
              <a:gd name="adj" fmla="val 1658"/>
            </a:avLst>
          </a:prstGeom>
          <a:solidFill>
            <a:srgbClr val="372015"/>
          </a:solidFill>
          <a:ln/>
        </p:spPr>
      </p:sp>
      <p:pic>
        <p:nvPicPr>
          <p:cNvPr id="17" name="Image 0" descr="preencoded.png">    </p:cNvPr>
          <p:cNvPicPr>
            <a:picLocks noChangeAspect="1"/>
          </p:cNvPicPr>
          <p:nvPr/>
        </p:nvPicPr>
        <p:blipFill>
          <a:blip r:embed="rId1"/>
          <a:stretch>
            <a:fillRect/>
          </a:stretch>
        </p:blipFill>
        <p:spPr>
          <a:xfrm>
            <a:off x="8340328" y="5874187"/>
            <a:ext cx="184071" cy="147280"/>
          </a:xfrm>
          <a:prstGeom prst="rect">
            <a:avLst/>
          </a:prstGeom>
        </p:spPr>
      </p:pic>
      <p:sp>
        <p:nvSpPr>
          <p:cNvPr id="18" name="Text 15"/>
          <p:cNvSpPr/>
          <p:nvPr/>
        </p:nvSpPr>
        <p:spPr>
          <a:xfrm>
            <a:off x="8671679" y="5827871"/>
            <a:ext cx="5229820" cy="942499"/>
          </a:xfrm>
          <a:prstGeom prst="rect">
            <a:avLst/>
          </a:prstGeom>
          <a:noFill/>
          <a:ln/>
        </p:spPr>
        <p:txBody>
          <a:bodyPr wrap="square" lIns="0" tIns="0" rIns="0" bIns="0" rtlCol="0" anchor="t"/>
          <a:lstStyle/>
          <a:p>
            <a:pPr algn="l" indent="0" marL="0">
              <a:lnSpc>
                <a:spcPts val="1850"/>
              </a:lnSpc>
              <a:buNone/>
            </a:pPr>
            <a:r>
              <a:rPr lang="en-US" sz="1150" b="1" dirty="0">
                <a:solidFill>
                  <a:srgbClr val="000000"/>
                </a:solidFill>
                <a:highlight>
                  <a:srgbClr val="E2C2B3"/>
                </a:highlight>
                <a:latin typeface="Noto Serif HK" pitchFamily="34" charset="0"/>
                <a:ea typeface="Noto Serif HK" pitchFamily="34" charset="-122"/>
                <a:cs typeface="Noto Serif HK" pitchFamily="34" charset="-120"/>
              </a:rPr>
              <a:t>Best Practice:</a:t>
            </a:r>
            <a:pPr algn="l" indent="0" marL="0">
              <a:lnSpc>
                <a:spcPts val="1850"/>
              </a:lnSpc>
              <a:buNone/>
            </a:pPr>
            <a:r>
              <a:rPr lang="en-US" sz="1150" dirty="0">
                <a:solidFill>
                  <a:srgbClr val="FFFFFF"/>
                </a:solidFill>
                <a:latin typeface="Noto Serif HK" pitchFamily="34" charset="0"/>
                <a:ea typeface="Noto Serif HK" pitchFamily="34" charset="-122"/>
                <a:cs typeface="Noto Serif HK" pitchFamily="34" charset="-120"/>
              </a:rPr>
              <a:t> Always review your RDD configuration after initial setup or significant project changes to ensure it matches your current development strategy. Maintaining a consistent configuration is key to a smooth RDD workflow.</a:t>
            </a:r>
            <a:endParaRPr lang="en-US" sz="11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27923" y="470059"/>
            <a:ext cx="3489365" cy="412552"/>
          </a:xfrm>
          <a:prstGeom prst="rect">
            <a:avLst/>
          </a:prstGeom>
          <a:noFill/>
          <a:ln/>
        </p:spPr>
        <p:txBody>
          <a:bodyPr wrap="none" lIns="0" tIns="0" rIns="0" bIns="0" rtlCol="0" anchor="t"/>
          <a:lstStyle/>
          <a:p>
            <a:pPr algn="l" indent="0" marL="0">
              <a:lnSpc>
                <a:spcPts val="3200"/>
              </a:lnSpc>
              <a:buNone/>
            </a:pPr>
            <a:r>
              <a:rPr lang="en-US" sz="2550" b="1" dirty="0">
                <a:solidFill>
                  <a:srgbClr val="FFF8F5"/>
                </a:solidFill>
                <a:latin typeface="Noto Serif HK Bold" pitchFamily="34" charset="0"/>
                <a:ea typeface="Noto Serif HK Bold" pitchFamily="34" charset="-122"/>
                <a:cs typeface="Noto Serif HK Bold" pitchFamily="34" charset="-120"/>
              </a:rPr>
              <a:t>Core Workflow Cycle</a:t>
            </a:r>
            <a:endParaRPr lang="en-US" sz="2550" dirty="0"/>
          </a:p>
        </p:txBody>
      </p:sp>
      <p:sp>
        <p:nvSpPr>
          <p:cNvPr id="3" name="Text 1"/>
          <p:cNvSpPr/>
          <p:nvPr/>
        </p:nvSpPr>
        <p:spPr>
          <a:xfrm>
            <a:off x="527923" y="1146572"/>
            <a:ext cx="13574554" cy="211217"/>
          </a:xfrm>
          <a:prstGeom prst="rect">
            <a:avLst/>
          </a:prstGeom>
          <a:noFill/>
          <a:ln/>
        </p:spPr>
        <p:txBody>
          <a:bodyPr wrap="none" lIns="0" tIns="0" rIns="0" bIns="0" rtlCol="0" anchor="t"/>
          <a:lstStyle/>
          <a:p>
            <a:pPr algn="l" indent="0" marL="0">
              <a:lnSpc>
                <a:spcPts val="1650"/>
              </a:lnSpc>
              <a:buNone/>
            </a:pPr>
            <a:r>
              <a:rPr lang="en-US" sz="1000" dirty="0">
                <a:solidFill>
                  <a:srgbClr val="D3C9C5"/>
                </a:solidFill>
                <a:latin typeface="Noto Serif HK" pitchFamily="34" charset="0"/>
                <a:ea typeface="Noto Serif HK" pitchFamily="34" charset="-122"/>
                <a:cs typeface="Noto Serif HK" pitchFamily="34" charset="-120"/>
              </a:rPr>
              <a:t>The RDD framework follows a simple, repeatable cycle for each development iteration. Understanding this workflow is essential to maximizing your productivity with AI-assisted development.</a:t>
            </a:r>
            <a:endParaRPr lang="en-US" sz="1000" dirty="0"/>
          </a:p>
        </p:txBody>
      </p:sp>
      <p:pic>
        <p:nvPicPr>
          <p:cNvPr id="4" name="Image 0" descr="preencoded.png">    </p:cNvPr>
          <p:cNvPicPr>
            <a:picLocks noChangeAspect="1"/>
          </p:cNvPicPr>
          <p:nvPr/>
        </p:nvPicPr>
        <p:blipFill>
          <a:blip r:embed="rId1"/>
          <a:stretch>
            <a:fillRect/>
          </a:stretch>
        </p:blipFill>
        <p:spPr>
          <a:xfrm>
            <a:off x="527923" y="1506260"/>
            <a:ext cx="659963" cy="792004"/>
          </a:xfrm>
          <a:prstGeom prst="rect">
            <a:avLst/>
          </a:prstGeom>
        </p:spPr>
      </p:pic>
      <p:sp>
        <p:nvSpPr>
          <p:cNvPr id="5" name="Text 2"/>
          <p:cNvSpPr/>
          <p:nvPr/>
        </p:nvSpPr>
        <p:spPr>
          <a:xfrm>
            <a:off x="1319808" y="1638181"/>
            <a:ext cx="1733669" cy="206216"/>
          </a:xfrm>
          <a:prstGeom prst="rect">
            <a:avLst/>
          </a:prstGeom>
          <a:noFill/>
          <a:ln/>
        </p:spPr>
        <p:txBody>
          <a:bodyPr wrap="none" lIns="0" tIns="0" rIns="0" bIns="0" rtlCol="0" anchor="t"/>
          <a:lstStyle/>
          <a:p>
            <a:pPr algn="l" indent="0" marL="0">
              <a:lnSpc>
                <a:spcPts val="1600"/>
              </a:lnSpc>
              <a:buNone/>
            </a:pPr>
            <a:r>
              <a:rPr lang="en-US" sz="1250" b="1" dirty="0">
                <a:solidFill>
                  <a:srgbClr val="D3C9C5"/>
                </a:solidFill>
                <a:latin typeface="Noto Serif HK Bold" pitchFamily="34" charset="0"/>
                <a:ea typeface="Noto Serif HK Bold" pitchFamily="34" charset="-122"/>
                <a:cs typeface="Noto Serif HK Bold" pitchFamily="34" charset="-120"/>
              </a:rPr>
              <a:t>Create New Iteration</a:t>
            </a:r>
            <a:endParaRPr lang="en-US" sz="1250" dirty="0"/>
          </a:p>
        </p:txBody>
      </p:sp>
      <p:sp>
        <p:nvSpPr>
          <p:cNvPr id="6" name="Text 3"/>
          <p:cNvSpPr/>
          <p:nvPr/>
        </p:nvSpPr>
        <p:spPr>
          <a:xfrm>
            <a:off x="1319808" y="1923574"/>
            <a:ext cx="12782669" cy="211217"/>
          </a:xfrm>
          <a:prstGeom prst="rect">
            <a:avLst/>
          </a:prstGeom>
          <a:noFill/>
          <a:ln/>
        </p:spPr>
        <p:txBody>
          <a:bodyPr wrap="none" lIns="0" tIns="0" rIns="0" bIns="0" rtlCol="0" anchor="t"/>
          <a:lstStyle/>
          <a:p>
            <a:pPr algn="l" indent="0" marL="0">
              <a:lnSpc>
                <a:spcPts val="1650"/>
              </a:lnSpc>
              <a:buNone/>
            </a:pPr>
            <a:r>
              <a:rPr lang="en-US" sz="1000" dirty="0">
                <a:solidFill>
                  <a:srgbClr val="D3C9C5"/>
                </a:solidFill>
                <a:latin typeface="Noto Serif HK" pitchFamily="34" charset="0"/>
                <a:ea typeface="Noto Serif HK" pitchFamily="34" charset="-122"/>
                <a:cs typeface="Noto Serif HK" pitchFamily="34" charset="-120"/>
              </a:rPr>
              <a:t>Start from default branch with empty workspace. Provide branch name and framework creates branch, initializes workspace with prompts file.</a:t>
            </a:r>
            <a:endParaRPr lang="en-US" sz="1000" dirty="0"/>
          </a:p>
        </p:txBody>
      </p:sp>
      <p:pic>
        <p:nvPicPr>
          <p:cNvPr id="7" name="Image 1" descr="preencoded.png">    </p:cNvPr>
          <p:cNvPicPr>
            <a:picLocks noChangeAspect="1"/>
          </p:cNvPicPr>
          <p:nvPr/>
        </p:nvPicPr>
        <p:blipFill>
          <a:blip r:embed="rId2"/>
          <a:stretch>
            <a:fillRect/>
          </a:stretch>
        </p:blipFill>
        <p:spPr>
          <a:xfrm>
            <a:off x="527923" y="2298263"/>
            <a:ext cx="659963" cy="792004"/>
          </a:xfrm>
          <a:prstGeom prst="rect">
            <a:avLst/>
          </a:prstGeom>
        </p:spPr>
      </p:pic>
      <p:sp>
        <p:nvSpPr>
          <p:cNvPr id="8" name="Text 4"/>
          <p:cNvSpPr/>
          <p:nvPr/>
        </p:nvSpPr>
        <p:spPr>
          <a:xfrm>
            <a:off x="1319808" y="2430185"/>
            <a:ext cx="2378631" cy="206216"/>
          </a:xfrm>
          <a:prstGeom prst="rect">
            <a:avLst/>
          </a:prstGeom>
          <a:noFill/>
          <a:ln/>
        </p:spPr>
        <p:txBody>
          <a:bodyPr wrap="none" lIns="0" tIns="0" rIns="0" bIns="0" rtlCol="0" anchor="t"/>
          <a:lstStyle/>
          <a:p>
            <a:pPr algn="l" indent="0" marL="0">
              <a:lnSpc>
                <a:spcPts val="1600"/>
              </a:lnSpc>
              <a:buNone/>
            </a:pPr>
            <a:r>
              <a:rPr lang="en-US" sz="1250" b="1" dirty="0">
                <a:solidFill>
                  <a:srgbClr val="D3C9C5"/>
                </a:solidFill>
                <a:latin typeface="Noto Serif HK Bold" pitchFamily="34" charset="0"/>
                <a:ea typeface="Noto Serif HK Bold" pitchFamily="34" charset="-122"/>
                <a:cs typeface="Noto Serif HK Bold" pitchFamily="34" charset="-120"/>
              </a:rPr>
              <a:t>Define Work in Prompts File</a:t>
            </a:r>
            <a:endParaRPr lang="en-US" sz="1250" dirty="0"/>
          </a:p>
        </p:txBody>
      </p:sp>
      <p:sp>
        <p:nvSpPr>
          <p:cNvPr id="9" name="Text 5"/>
          <p:cNvSpPr/>
          <p:nvPr/>
        </p:nvSpPr>
        <p:spPr>
          <a:xfrm>
            <a:off x="1319808" y="2715578"/>
            <a:ext cx="12782669" cy="218837"/>
          </a:xfrm>
          <a:prstGeom prst="rect">
            <a:avLst/>
          </a:prstGeom>
          <a:noFill/>
          <a:ln/>
        </p:spPr>
        <p:txBody>
          <a:bodyPr wrap="none" lIns="0" tIns="0" rIns="0" bIns="0" rtlCol="0" anchor="t"/>
          <a:lstStyle/>
          <a:p>
            <a:pPr algn="l" indent="0" marL="0">
              <a:lnSpc>
                <a:spcPts val="1650"/>
              </a:lnSpc>
              <a:buNone/>
            </a:pPr>
            <a:r>
              <a:rPr lang="en-US" sz="1000" dirty="0">
                <a:solidFill>
                  <a:srgbClr val="D3C9C5"/>
                </a:solidFill>
                <a:latin typeface="Noto Serif HK" pitchFamily="34" charset="0"/>
                <a:ea typeface="Noto Serif HK" pitchFamily="34" charset="-122"/>
                <a:cs typeface="Noto Serif HK" pitchFamily="34" charset="-120"/>
              </a:rPr>
              <a:t>Edit </a:t>
            </a:r>
            <a:pPr algn="l" indent="0" marL="0">
              <a:lnSpc>
                <a:spcPts val="1650"/>
              </a:lnSpc>
              <a:buNone/>
            </a:pPr>
            <a:r>
              <a:rPr lang="en-US" sz="1000" dirty="0">
                <a:solidFill>
                  <a:srgbClr val="D3C9C5"/>
                </a:solidFill>
                <a:highlight>
                  <a:srgbClr val="4D3F41"/>
                </a:highlight>
                <a:latin typeface="Consolas" pitchFamily="34" charset="0"/>
                <a:ea typeface="Consolas" pitchFamily="34" charset="-122"/>
                <a:cs typeface="Consolas" pitchFamily="34" charset="-120"/>
              </a:rPr>
              <a:t>.rdd-docs/work-iteration-prompts.md</a:t>
            </a:r>
            <a:pPr algn="l" indent="0" marL="0">
              <a:lnSpc>
                <a:spcPts val="1650"/>
              </a:lnSpc>
              <a:buNone/>
            </a:pPr>
            <a:r>
              <a:rPr lang="en-US" sz="1000" dirty="0">
                <a:solidFill>
                  <a:srgbClr val="D3C9C5"/>
                </a:solidFill>
                <a:latin typeface="Noto Serif HK" pitchFamily="34" charset="0"/>
                <a:ea typeface="Noto Serif HK" pitchFamily="34" charset="-122"/>
                <a:cs typeface="Noto Serif HK" pitchFamily="34" charset="-120"/>
              </a:rPr>
              <a:t> and write clear, specific prompts for Copilot with full relative file paths.</a:t>
            </a:r>
            <a:endParaRPr lang="en-US" sz="1000" dirty="0"/>
          </a:p>
        </p:txBody>
      </p:sp>
      <p:pic>
        <p:nvPicPr>
          <p:cNvPr id="10" name="Image 2" descr="preencoded.png">    </p:cNvPr>
          <p:cNvPicPr>
            <a:picLocks noChangeAspect="1"/>
          </p:cNvPicPr>
          <p:nvPr/>
        </p:nvPicPr>
        <p:blipFill>
          <a:blip r:embed="rId3"/>
          <a:stretch>
            <a:fillRect/>
          </a:stretch>
        </p:blipFill>
        <p:spPr>
          <a:xfrm>
            <a:off x="527923" y="3090267"/>
            <a:ext cx="659963" cy="792004"/>
          </a:xfrm>
          <a:prstGeom prst="rect">
            <a:avLst/>
          </a:prstGeom>
        </p:spPr>
      </p:pic>
      <p:sp>
        <p:nvSpPr>
          <p:cNvPr id="11" name="Text 6"/>
          <p:cNvSpPr/>
          <p:nvPr/>
        </p:nvSpPr>
        <p:spPr>
          <a:xfrm>
            <a:off x="1319808" y="3222188"/>
            <a:ext cx="2492573" cy="206216"/>
          </a:xfrm>
          <a:prstGeom prst="rect">
            <a:avLst/>
          </a:prstGeom>
          <a:noFill/>
          <a:ln/>
        </p:spPr>
        <p:txBody>
          <a:bodyPr wrap="none" lIns="0" tIns="0" rIns="0" bIns="0" rtlCol="0" anchor="t"/>
          <a:lstStyle/>
          <a:p>
            <a:pPr algn="l" indent="0" marL="0">
              <a:lnSpc>
                <a:spcPts val="1600"/>
              </a:lnSpc>
              <a:buNone/>
            </a:pPr>
            <a:r>
              <a:rPr lang="en-US" sz="1250" b="1" dirty="0">
                <a:solidFill>
                  <a:srgbClr val="D3C9C5"/>
                </a:solidFill>
                <a:latin typeface="Noto Serif HK Bold" pitchFamily="34" charset="0"/>
                <a:ea typeface="Noto Serif HK Bold" pitchFamily="34" charset="-122"/>
                <a:cs typeface="Noto Serif HK Bold" pitchFamily="34" charset="-120"/>
              </a:rPr>
              <a:t>Execute Prompts with Copilot</a:t>
            </a:r>
            <a:endParaRPr lang="en-US" sz="1250" dirty="0"/>
          </a:p>
        </p:txBody>
      </p:sp>
      <p:sp>
        <p:nvSpPr>
          <p:cNvPr id="12" name="Text 7"/>
          <p:cNvSpPr/>
          <p:nvPr/>
        </p:nvSpPr>
        <p:spPr>
          <a:xfrm>
            <a:off x="1319808" y="3507581"/>
            <a:ext cx="12782669" cy="218837"/>
          </a:xfrm>
          <a:prstGeom prst="rect">
            <a:avLst/>
          </a:prstGeom>
          <a:noFill/>
          <a:ln/>
        </p:spPr>
        <p:txBody>
          <a:bodyPr wrap="none" lIns="0" tIns="0" rIns="0" bIns="0" rtlCol="0" anchor="t"/>
          <a:lstStyle/>
          <a:p>
            <a:pPr algn="l" indent="0" marL="0">
              <a:lnSpc>
                <a:spcPts val="1650"/>
              </a:lnSpc>
              <a:buNone/>
            </a:pPr>
            <a:r>
              <a:rPr lang="en-US" sz="1000" dirty="0">
                <a:solidFill>
                  <a:srgbClr val="D3C9C5"/>
                </a:solidFill>
                <a:latin typeface="Noto Serif HK" pitchFamily="34" charset="0"/>
                <a:ea typeface="Noto Serif HK" pitchFamily="34" charset="-122"/>
                <a:cs typeface="Noto Serif HK" pitchFamily="34" charset="-120"/>
              </a:rPr>
              <a:t>Use </a:t>
            </a:r>
            <a:pPr algn="l" indent="0" marL="0">
              <a:lnSpc>
                <a:spcPts val="1650"/>
              </a:lnSpc>
              <a:buNone/>
            </a:pPr>
            <a:r>
              <a:rPr lang="en-US" sz="1000" dirty="0">
                <a:solidFill>
                  <a:srgbClr val="D3C9C5"/>
                </a:solidFill>
                <a:highlight>
                  <a:srgbClr val="4D3F41"/>
                </a:highlight>
                <a:latin typeface="Consolas" pitchFamily="34" charset="0"/>
                <a:ea typeface="Consolas" pitchFamily="34" charset="-122"/>
                <a:cs typeface="Consolas" pitchFamily="34" charset="-120"/>
              </a:rPr>
              <a:t>/rdd.execute</a:t>
            </a:r>
            <a:pPr algn="l" indent="0" marL="0">
              <a:lnSpc>
                <a:spcPts val="1650"/>
              </a:lnSpc>
              <a:buNone/>
            </a:pPr>
            <a:r>
              <a:rPr lang="en-US" sz="1000" dirty="0">
                <a:solidFill>
                  <a:srgbClr val="D3C9C5"/>
                </a:solidFill>
                <a:latin typeface="Noto Serif HK" pitchFamily="34" charset="0"/>
                <a:ea typeface="Noto Serif HK" pitchFamily="34" charset="-122"/>
                <a:cs typeface="Noto Serif HK" pitchFamily="34" charset="-120"/>
              </a:rPr>
              <a:t> command in GitHub Copilot Chat. Copilot implements each prompt and creates implementation files in workspace.</a:t>
            </a:r>
            <a:endParaRPr lang="en-US" sz="1000" dirty="0"/>
          </a:p>
        </p:txBody>
      </p:sp>
      <p:pic>
        <p:nvPicPr>
          <p:cNvPr id="13" name="Image 3" descr="preencoded.png">    </p:cNvPr>
          <p:cNvPicPr>
            <a:picLocks noChangeAspect="1"/>
          </p:cNvPicPr>
          <p:nvPr/>
        </p:nvPicPr>
        <p:blipFill>
          <a:blip r:embed="rId4"/>
          <a:stretch>
            <a:fillRect/>
          </a:stretch>
        </p:blipFill>
        <p:spPr>
          <a:xfrm>
            <a:off x="527923" y="3882271"/>
            <a:ext cx="659963" cy="792004"/>
          </a:xfrm>
          <a:prstGeom prst="rect">
            <a:avLst/>
          </a:prstGeom>
        </p:spPr>
      </p:pic>
      <p:sp>
        <p:nvSpPr>
          <p:cNvPr id="14" name="Text 8"/>
          <p:cNvSpPr/>
          <p:nvPr/>
        </p:nvSpPr>
        <p:spPr>
          <a:xfrm>
            <a:off x="1319808" y="4014192"/>
            <a:ext cx="2617827" cy="206216"/>
          </a:xfrm>
          <a:prstGeom prst="rect">
            <a:avLst/>
          </a:prstGeom>
          <a:noFill/>
          <a:ln/>
        </p:spPr>
        <p:txBody>
          <a:bodyPr wrap="none" lIns="0" tIns="0" rIns="0" bIns="0" rtlCol="0" anchor="t"/>
          <a:lstStyle/>
          <a:p>
            <a:pPr algn="l" indent="0" marL="0">
              <a:lnSpc>
                <a:spcPts val="1600"/>
              </a:lnSpc>
              <a:buNone/>
            </a:pPr>
            <a:r>
              <a:rPr lang="en-US" sz="1250" b="1" dirty="0">
                <a:solidFill>
                  <a:srgbClr val="D3C9C5"/>
                </a:solidFill>
                <a:latin typeface="Noto Serif HK Bold" pitchFamily="34" charset="0"/>
                <a:ea typeface="Noto Serif HK Bold" pitchFamily="34" charset="-122"/>
                <a:cs typeface="Noto Serif HK Bold" pitchFamily="34" charset="-120"/>
              </a:rPr>
              <a:t>Update from Default (Optional)</a:t>
            </a:r>
            <a:endParaRPr lang="en-US" sz="1250" dirty="0"/>
          </a:p>
        </p:txBody>
      </p:sp>
      <p:sp>
        <p:nvSpPr>
          <p:cNvPr id="15" name="Text 9"/>
          <p:cNvSpPr/>
          <p:nvPr/>
        </p:nvSpPr>
        <p:spPr>
          <a:xfrm>
            <a:off x="1319808" y="4299585"/>
            <a:ext cx="12782669" cy="211217"/>
          </a:xfrm>
          <a:prstGeom prst="rect">
            <a:avLst/>
          </a:prstGeom>
          <a:noFill/>
          <a:ln/>
        </p:spPr>
        <p:txBody>
          <a:bodyPr wrap="none" lIns="0" tIns="0" rIns="0" bIns="0" rtlCol="0" anchor="t"/>
          <a:lstStyle/>
          <a:p>
            <a:pPr algn="l" indent="0" marL="0">
              <a:lnSpc>
                <a:spcPts val="1650"/>
              </a:lnSpc>
              <a:buNone/>
            </a:pPr>
            <a:r>
              <a:rPr lang="en-US" sz="1000" dirty="0">
                <a:solidFill>
                  <a:srgbClr val="D3C9C5"/>
                </a:solidFill>
                <a:latin typeface="Noto Serif HK" pitchFamily="34" charset="0"/>
                <a:ea typeface="Noto Serif HK" pitchFamily="34" charset="-122"/>
                <a:cs typeface="Noto Serif HK" pitchFamily="34" charset="-120"/>
              </a:rPr>
              <a:t>Sync your branch with latest default branch changes and resolve any conflicts that arise.</a:t>
            </a:r>
            <a:endParaRPr lang="en-US" sz="1000" dirty="0"/>
          </a:p>
        </p:txBody>
      </p:sp>
      <p:pic>
        <p:nvPicPr>
          <p:cNvPr id="16" name="Image 4" descr="preencoded.png">    </p:cNvPr>
          <p:cNvPicPr>
            <a:picLocks noChangeAspect="1"/>
          </p:cNvPicPr>
          <p:nvPr/>
        </p:nvPicPr>
        <p:blipFill>
          <a:blip r:embed="rId5"/>
          <a:stretch>
            <a:fillRect/>
          </a:stretch>
        </p:blipFill>
        <p:spPr>
          <a:xfrm>
            <a:off x="527923" y="4674275"/>
            <a:ext cx="659963" cy="792004"/>
          </a:xfrm>
          <a:prstGeom prst="rect">
            <a:avLst/>
          </a:prstGeom>
        </p:spPr>
      </p:pic>
      <p:sp>
        <p:nvSpPr>
          <p:cNvPr id="17" name="Text 10"/>
          <p:cNvSpPr/>
          <p:nvPr/>
        </p:nvSpPr>
        <p:spPr>
          <a:xfrm>
            <a:off x="1319808" y="4806196"/>
            <a:ext cx="1649968" cy="206216"/>
          </a:xfrm>
          <a:prstGeom prst="rect">
            <a:avLst/>
          </a:prstGeom>
          <a:noFill/>
          <a:ln/>
        </p:spPr>
        <p:txBody>
          <a:bodyPr wrap="none" lIns="0" tIns="0" rIns="0" bIns="0" rtlCol="0" anchor="t"/>
          <a:lstStyle/>
          <a:p>
            <a:pPr algn="l" indent="0" marL="0">
              <a:lnSpc>
                <a:spcPts val="1600"/>
              </a:lnSpc>
              <a:buNone/>
            </a:pPr>
            <a:r>
              <a:rPr lang="en-US" sz="1250" b="1" dirty="0">
                <a:solidFill>
                  <a:srgbClr val="D3C9C5"/>
                </a:solidFill>
                <a:latin typeface="Noto Serif HK Bold" pitchFamily="34" charset="0"/>
                <a:ea typeface="Noto Serif HK Bold" pitchFamily="34" charset="-122"/>
                <a:cs typeface="Noto Serif HK Bold" pitchFamily="34" charset="-120"/>
              </a:rPr>
              <a:t>Complete Iteration</a:t>
            </a:r>
            <a:endParaRPr lang="en-US" sz="1250" dirty="0"/>
          </a:p>
        </p:txBody>
      </p:sp>
      <p:sp>
        <p:nvSpPr>
          <p:cNvPr id="18" name="Text 11"/>
          <p:cNvSpPr/>
          <p:nvPr/>
        </p:nvSpPr>
        <p:spPr>
          <a:xfrm>
            <a:off x="1319808" y="5091589"/>
            <a:ext cx="12782669" cy="211217"/>
          </a:xfrm>
          <a:prstGeom prst="rect">
            <a:avLst/>
          </a:prstGeom>
          <a:noFill/>
          <a:ln/>
        </p:spPr>
        <p:txBody>
          <a:bodyPr wrap="none" lIns="0" tIns="0" rIns="0" bIns="0" rtlCol="0" anchor="t"/>
          <a:lstStyle/>
          <a:p>
            <a:pPr algn="l" indent="0" marL="0">
              <a:lnSpc>
                <a:spcPts val="1650"/>
              </a:lnSpc>
              <a:buNone/>
            </a:pPr>
            <a:r>
              <a:rPr lang="en-US" sz="1000" dirty="0">
                <a:solidFill>
                  <a:srgbClr val="D3C9C5"/>
                </a:solidFill>
                <a:latin typeface="Noto Serif HK" pitchFamily="34" charset="0"/>
                <a:ea typeface="Noto Serif HK" pitchFamily="34" charset="-122"/>
                <a:cs typeface="Noto Serif HK" pitchFamily="34" charset="-120"/>
              </a:rPr>
              <a:t>Archives workspace with timestamp, commits all changes, optionally pushes to remote, and returns to default branch.</a:t>
            </a:r>
            <a:endParaRPr lang="en-US" sz="1000" dirty="0"/>
          </a:p>
        </p:txBody>
      </p:sp>
      <p:pic>
        <p:nvPicPr>
          <p:cNvPr id="19" name="Image 5" descr="preencoded.png">    </p:cNvPr>
          <p:cNvPicPr>
            <a:picLocks noChangeAspect="1"/>
          </p:cNvPicPr>
          <p:nvPr/>
        </p:nvPicPr>
        <p:blipFill>
          <a:blip r:embed="rId6"/>
          <a:stretch>
            <a:fillRect/>
          </a:stretch>
        </p:blipFill>
        <p:spPr>
          <a:xfrm>
            <a:off x="527923" y="5466278"/>
            <a:ext cx="659963" cy="792004"/>
          </a:xfrm>
          <a:prstGeom prst="rect">
            <a:avLst/>
          </a:prstGeom>
        </p:spPr>
      </p:pic>
      <p:sp>
        <p:nvSpPr>
          <p:cNvPr id="20" name="Text 12"/>
          <p:cNvSpPr/>
          <p:nvPr/>
        </p:nvSpPr>
        <p:spPr>
          <a:xfrm>
            <a:off x="1319808" y="5598200"/>
            <a:ext cx="1649968" cy="206216"/>
          </a:xfrm>
          <a:prstGeom prst="rect">
            <a:avLst/>
          </a:prstGeom>
          <a:noFill/>
          <a:ln/>
        </p:spPr>
        <p:txBody>
          <a:bodyPr wrap="none" lIns="0" tIns="0" rIns="0" bIns="0" rtlCol="0" anchor="t"/>
          <a:lstStyle/>
          <a:p>
            <a:pPr algn="l" indent="0" marL="0">
              <a:lnSpc>
                <a:spcPts val="1600"/>
              </a:lnSpc>
              <a:buNone/>
            </a:pPr>
            <a:r>
              <a:rPr lang="en-US" sz="1250" b="1" dirty="0">
                <a:solidFill>
                  <a:srgbClr val="D3C9C5"/>
                </a:solidFill>
                <a:latin typeface="Noto Serif HK Bold" pitchFamily="34" charset="0"/>
                <a:ea typeface="Noto Serif HK Bold" pitchFamily="34" charset="-122"/>
                <a:cs typeface="Noto Serif HK Bold" pitchFamily="34" charset="-120"/>
              </a:rPr>
              <a:t>Create Pull Request</a:t>
            </a:r>
            <a:endParaRPr lang="en-US" sz="1250" dirty="0"/>
          </a:p>
        </p:txBody>
      </p:sp>
      <p:sp>
        <p:nvSpPr>
          <p:cNvPr id="21" name="Text 13"/>
          <p:cNvSpPr/>
          <p:nvPr/>
        </p:nvSpPr>
        <p:spPr>
          <a:xfrm>
            <a:off x="1319808" y="5883593"/>
            <a:ext cx="12782669" cy="211217"/>
          </a:xfrm>
          <a:prstGeom prst="rect">
            <a:avLst/>
          </a:prstGeom>
          <a:noFill/>
          <a:ln/>
        </p:spPr>
        <p:txBody>
          <a:bodyPr wrap="none" lIns="0" tIns="0" rIns="0" bIns="0" rtlCol="0" anchor="t"/>
          <a:lstStyle/>
          <a:p>
            <a:pPr algn="l" indent="0" marL="0">
              <a:lnSpc>
                <a:spcPts val="1650"/>
              </a:lnSpc>
              <a:buNone/>
            </a:pPr>
            <a:r>
              <a:rPr lang="en-US" sz="1000" dirty="0">
                <a:solidFill>
                  <a:srgbClr val="D3C9C5"/>
                </a:solidFill>
                <a:latin typeface="Noto Serif HK" pitchFamily="34" charset="0"/>
                <a:ea typeface="Noto Serif HK" pitchFamily="34" charset="-122"/>
                <a:cs typeface="Noto Serif HK" pitchFamily="34" charset="-120"/>
              </a:rPr>
              <a:t>Use GitHub web interface to create PR and request code review from team members.</a:t>
            </a:r>
            <a:endParaRPr lang="en-US" sz="1000" dirty="0"/>
          </a:p>
        </p:txBody>
      </p:sp>
      <p:pic>
        <p:nvPicPr>
          <p:cNvPr id="22" name="Image 6" descr="preencoded.png">    </p:cNvPr>
          <p:cNvPicPr>
            <a:picLocks noChangeAspect="1"/>
          </p:cNvPicPr>
          <p:nvPr/>
        </p:nvPicPr>
        <p:blipFill>
          <a:blip r:embed="rId7"/>
          <a:stretch>
            <a:fillRect/>
          </a:stretch>
        </p:blipFill>
        <p:spPr>
          <a:xfrm>
            <a:off x="527923" y="6258282"/>
            <a:ext cx="659963" cy="792004"/>
          </a:xfrm>
          <a:prstGeom prst="rect">
            <a:avLst/>
          </a:prstGeom>
        </p:spPr>
      </p:pic>
      <p:sp>
        <p:nvSpPr>
          <p:cNvPr id="23" name="Text 14"/>
          <p:cNvSpPr/>
          <p:nvPr/>
        </p:nvSpPr>
        <p:spPr>
          <a:xfrm>
            <a:off x="1319808" y="6390203"/>
            <a:ext cx="1649968" cy="206216"/>
          </a:xfrm>
          <a:prstGeom prst="rect">
            <a:avLst/>
          </a:prstGeom>
          <a:noFill/>
          <a:ln/>
        </p:spPr>
        <p:txBody>
          <a:bodyPr wrap="none" lIns="0" tIns="0" rIns="0" bIns="0" rtlCol="0" anchor="t"/>
          <a:lstStyle/>
          <a:p>
            <a:pPr algn="l" indent="0" marL="0">
              <a:lnSpc>
                <a:spcPts val="1600"/>
              </a:lnSpc>
              <a:buNone/>
            </a:pPr>
            <a:r>
              <a:rPr lang="en-US" sz="1250" b="1" dirty="0">
                <a:solidFill>
                  <a:srgbClr val="D3C9C5"/>
                </a:solidFill>
                <a:latin typeface="Noto Serif HK Bold" pitchFamily="34" charset="0"/>
                <a:ea typeface="Noto Serif HK Bold" pitchFamily="34" charset="-122"/>
                <a:cs typeface="Noto Serif HK Bold" pitchFamily="34" charset="-120"/>
              </a:rPr>
              <a:t>Merge &amp; Cleanup</a:t>
            </a:r>
            <a:endParaRPr lang="en-US" sz="1250" dirty="0"/>
          </a:p>
        </p:txBody>
      </p:sp>
      <p:sp>
        <p:nvSpPr>
          <p:cNvPr id="24" name="Text 15"/>
          <p:cNvSpPr/>
          <p:nvPr/>
        </p:nvSpPr>
        <p:spPr>
          <a:xfrm>
            <a:off x="1319808" y="6675596"/>
            <a:ext cx="12782669" cy="211217"/>
          </a:xfrm>
          <a:prstGeom prst="rect">
            <a:avLst/>
          </a:prstGeom>
          <a:noFill/>
          <a:ln/>
        </p:spPr>
        <p:txBody>
          <a:bodyPr wrap="none" lIns="0" tIns="0" rIns="0" bIns="0" rtlCol="0" anchor="t"/>
          <a:lstStyle/>
          <a:p>
            <a:pPr algn="l" indent="0" marL="0">
              <a:lnSpc>
                <a:spcPts val="1650"/>
              </a:lnSpc>
              <a:buNone/>
            </a:pPr>
            <a:r>
              <a:rPr lang="en-US" sz="1000" dirty="0">
                <a:solidFill>
                  <a:srgbClr val="D3C9C5"/>
                </a:solidFill>
                <a:latin typeface="Noto Serif HK" pitchFamily="34" charset="0"/>
                <a:ea typeface="Noto Serif HK" pitchFamily="34" charset="-122"/>
                <a:cs typeface="Noto Serif HK" pitchFamily="34" charset="-120"/>
              </a:rPr>
              <a:t>After PR is merged, delete merged branches using menu option 4 to keep repository clean.</a:t>
            </a:r>
            <a:endParaRPr lang="en-US" sz="1000" dirty="0"/>
          </a:p>
        </p:txBody>
      </p:sp>
      <p:sp>
        <p:nvSpPr>
          <p:cNvPr id="25" name="Shape 16"/>
          <p:cNvSpPr/>
          <p:nvPr/>
        </p:nvSpPr>
        <p:spPr>
          <a:xfrm>
            <a:off x="527923" y="7198757"/>
            <a:ext cx="13574554" cy="560784"/>
          </a:xfrm>
          <a:prstGeom prst="roundRect">
            <a:avLst>
              <a:gd name="adj" fmla="val 3531"/>
            </a:avLst>
          </a:prstGeom>
          <a:solidFill>
            <a:srgbClr val="372015"/>
          </a:solidFill>
          <a:ln/>
        </p:spPr>
      </p:sp>
      <p:pic>
        <p:nvPicPr>
          <p:cNvPr id="26" name="Image 7" descr="preencoded.png">    </p:cNvPr>
          <p:cNvPicPr>
            <a:picLocks noChangeAspect="1"/>
          </p:cNvPicPr>
          <p:nvPr/>
        </p:nvPicPr>
        <p:blipFill>
          <a:blip r:embed="rId8"/>
          <a:stretch>
            <a:fillRect/>
          </a:stretch>
        </p:blipFill>
        <p:spPr>
          <a:xfrm>
            <a:off x="659844" y="7408188"/>
            <a:ext cx="164902" cy="131921"/>
          </a:xfrm>
          <a:prstGeom prst="rect">
            <a:avLst/>
          </a:prstGeom>
        </p:spPr>
      </p:pic>
      <p:sp>
        <p:nvSpPr>
          <p:cNvPr id="27" name="Text 17"/>
          <p:cNvSpPr/>
          <p:nvPr/>
        </p:nvSpPr>
        <p:spPr>
          <a:xfrm>
            <a:off x="956667" y="7363658"/>
            <a:ext cx="13013888" cy="211217"/>
          </a:xfrm>
          <a:prstGeom prst="rect">
            <a:avLst/>
          </a:prstGeom>
          <a:noFill/>
          <a:ln/>
        </p:spPr>
        <p:txBody>
          <a:bodyPr wrap="none" lIns="0" tIns="0" rIns="0" bIns="0" rtlCol="0" anchor="t"/>
          <a:lstStyle/>
          <a:p>
            <a:pPr algn="l" indent="0" marL="0">
              <a:lnSpc>
                <a:spcPts val="1650"/>
              </a:lnSpc>
              <a:buNone/>
            </a:pPr>
            <a:r>
              <a:rPr lang="en-US" sz="1000" b="1" dirty="0">
                <a:solidFill>
                  <a:srgbClr val="FFFFFF"/>
                </a:solidFill>
                <a:latin typeface="Noto Serif HK" pitchFamily="34" charset="0"/>
                <a:ea typeface="Noto Serif HK" pitchFamily="34" charset="-122"/>
                <a:cs typeface="Noto Serif HK" pitchFamily="34" charset="-120"/>
              </a:rPr>
              <a:t>Best Practice:</a:t>
            </a:r>
            <a:pPr algn="l" indent="0" marL="0">
              <a:lnSpc>
                <a:spcPts val="1650"/>
              </a:lnSpc>
              <a:buNone/>
            </a:pPr>
            <a:r>
              <a:rPr lang="en-US" sz="1000" dirty="0">
                <a:solidFill>
                  <a:srgbClr val="FFFFFF"/>
                </a:solidFill>
                <a:latin typeface="Noto Serif HK" pitchFamily="34" charset="0"/>
                <a:ea typeface="Noto Serif HK" pitchFamily="34" charset="-122"/>
                <a:cs typeface="Noto Serif HK" pitchFamily="34" charset="-120"/>
              </a:rPr>
              <a:t> Start a new chat session for each prompt execution. This keeps the context focused and reduces confusion from previous conversations.</a:t>
            </a:r>
            <a:endParaRPr lang="en-US" sz="1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396835" y="272891"/>
            <a:ext cx="3077289" cy="310158"/>
          </a:xfrm>
          <a:prstGeom prst="rect">
            <a:avLst/>
          </a:prstGeom>
          <a:noFill/>
          <a:ln/>
        </p:spPr>
        <p:txBody>
          <a:bodyPr wrap="none" lIns="0" tIns="0" rIns="0" bIns="0" rtlCol="0" anchor="t"/>
          <a:lstStyle/>
          <a:p>
            <a:pPr algn="l" indent="0" marL="0">
              <a:lnSpc>
                <a:spcPts val="2400"/>
              </a:lnSpc>
              <a:buNone/>
            </a:pPr>
            <a:r>
              <a:rPr lang="en-US" sz="1950" b="1" dirty="0">
                <a:solidFill>
                  <a:srgbClr val="FFF8F5"/>
                </a:solidFill>
                <a:latin typeface="Noto Serif HK Bold" pitchFamily="34" charset="0"/>
                <a:ea typeface="Noto Serif HK Bold" pitchFamily="34" charset="-122"/>
                <a:cs typeface="Noto Serif HK Bold" pitchFamily="34" charset="-120"/>
              </a:rPr>
              <a:t>Creating a New Iteration</a:t>
            </a:r>
            <a:endParaRPr lang="en-US" sz="1950" dirty="0"/>
          </a:p>
        </p:txBody>
      </p:sp>
      <p:sp>
        <p:nvSpPr>
          <p:cNvPr id="3" name="Text 1"/>
          <p:cNvSpPr/>
          <p:nvPr/>
        </p:nvSpPr>
        <p:spPr>
          <a:xfrm>
            <a:off x="396835" y="781407"/>
            <a:ext cx="13836729" cy="317183"/>
          </a:xfrm>
          <a:prstGeom prst="rect">
            <a:avLst/>
          </a:prstGeom>
          <a:noFill/>
          <a:ln/>
        </p:spPr>
        <p:txBody>
          <a:bodyPr wrap="squar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Initiating a new development iteration within the RDD framework is the first critical step to leverage AI-assisted coding effectively. This process automates the setup of a dedicated feature branch and prepares your development environment, ensuring a clean and organized start for your work.</a:t>
            </a:r>
            <a:endParaRPr lang="en-US" sz="750" dirty="0"/>
          </a:p>
        </p:txBody>
      </p:sp>
      <p:sp>
        <p:nvSpPr>
          <p:cNvPr id="4" name="Text 2"/>
          <p:cNvSpPr/>
          <p:nvPr/>
        </p:nvSpPr>
        <p:spPr>
          <a:xfrm>
            <a:off x="396835" y="1309330"/>
            <a:ext cx="2841546" cy="185976"/>
          </a:xfrm>
          <a:prstGeom prst="rect">
            <a:avLst/>
          </a:prstGeom>
          <a:noFill/>
          <a:ln/>
        </p:spPr>
        <p:txBody>
          <a:bodyPr wrap="none" lIns="0" tIns="0" rIns="0" bIns="0" rtlCol="0" anchor="t"/>
          <a:lstStyle/>
          <a:p>
            <a:pPr algn="l" indent="0" marL="0">
              <a:lnSpc>
                <a:spcPts val="1450"/>
              </a:lnSpc>
              <a:buNone/>
            </a:pPr>
            <a:r>
              <a:rPr lang="en-US" sz="1150" b="1" dirty="0">
                <a:solidFill>
                  <a:srgbClr val="FFF8F5"/>
                </a:solidFill>
                <a:latin typeface="Noto Serif HK Bold" pitchFamily="34" charset="0"/>
                <a:ea typeface="Noto Serif HK Bold" pitchFamily="34" charset="-122"/>
                <a:cs typeface="Noto Serif HK Bold" pitchFamily="34" charset="-120"/>
              </a:rPr>
              <a:t>Prerequisites for Starting an Iteration</a:t>
            </a:r>
            <a:endParaRPr lang="en-US" sz="1150" dirty="0"/>
          </a:p>
        </p:txBody>
      </p:sp>
      <p:sp>
        <p:nvSpPr>
          <p:cNvPr id="5" name="Text 3"/>
          <p:cNvSpPr/>
          <p:nvPr/>
        </p:nvSpPr>
        <p:spPr>
          <a:xfrm>
            <a:off x="396835" y="1594485"/>
            <a:ext cx="6797397" cy="158591"/>
          </a:xfrm>
          <a:prstGeom prst="rect">
            <a:avLst/>
          </a:prstGeom>
          <a:noFill/>
          <a:ln/>
        </p:spPr>
        <p:txBody>
          <a:bodyPr wrap="non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Before you can create a new iteration, ensure the following conditions are met:</a:t>
            </a:r>
            <a:endParaRPr lang="en-US" sz="750" dirty="0"/>
          </a:p>
        </p:txBody>
      </p:sp>
      <p:sp>
        <p:nvSpPr>
          <p:cNvPr id="6" name="Text 4"/>
          <p:cNvSpPr/>
          <p:nvPr/>
        </p:nvSpPr>
        <p:spPr>
          <a:xfrm>
            <a:off x="396835" y="1842373"/>
            <a:ext cx="6797397" cy="158591"/>
          </a:xfrm>
          <a:prstGeom prst="rect">
            <a:avLst/>
          </a:prstGeom>
          <a:noFill/>
          <a:ln/>
        </p:spPr>
        <p:txBody>
          <a:bodyPr wrap="none" lIns="0" tIns="0" rIns="0" bIns="0" rtlCol="0" anchor="t"/>
          <a:lstStyle/>
          <a:p>
            <a:pPr algn="l" marL="342900" indent="-342900">
              <a:lnSpc>
                <a:spcPts val="1250"/>
              </a:lnSpc>
              <a:buSzPct val="100000"/>
              <a:buChar char="•"/>
            </a:pPr>
            <a:r>
              <a:rPr lang="en-US" sz="750" b="1" dirty="0">
                <a:solidFill>
                  <a:srgbClr val="D3C9C5"/>
                </a:solidFill>
                <a:latin typeface="Noto Serif HK" pitchFamily="34" charset="0"/>
                <a:ea typeface="Noto Serif HK" pitchFamily="34" charset="-122"/>
                <a:cs typeface="Noto Serif HK" pitchFamily="34" charset="-120"/>
              </a:rPr>
              <a:t>Default Branch:</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You must be currently working on the default branch (e.g.,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main</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or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master</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of your repository.</a:t>
            </a:r>
            <a:endParaRPr lang="en-US" sz="750" dirty="0"/>
          </a:p>
        </p:txBody>
      </p:sp>
      <p:sp>
        <p:nvSpPr>
          <p:cNvPr id="7" name="Text 5"/>
          <p:cNvSpPr/>
          <p:nvPr/>
        </p:nvSpPr>
        <p:spPr>
          <a:xfrm>
            <a:off x="396835" y="2035612"/>
            <a:ext cx="6797397" cy="317183"/>
          </a:xfrm>
          <a:prstGeom prst="rect">
            <a:avLst/>
          </a:prstGeom>
          <a:noFill/>
          <a:ln/>
        </p:spPr>
        <p:txBody>
          <a:bodyPr wrap="square" lIns="0" tIns="0" rIns="0" bIns="0" rtlCol="0" anchor="t"/>
          <a:lstStyle/>
          <a:p>
            <a:pPr algn="l" marL="342900" indent="-342900">
              <a:lnSpc>
                <a:spcPts val="1250"/>
              </a:lnSpc>
              <a:buSzPct val="100000"/>
              <a:buChar char="•"/>
            </a:pPr>
            <a:r>
              <a:rPr lang="en-US" sz="750" b="1" dirty="0">
                <a:solidFill>
                  <a:srgbClr val="D3C9C5"/>
                </a:solidFill>
                <a:latin typeface="Noto Serif HK" pitchFamily="34" charset="0"/>
                <a:ea typeface="Noto Serif HK" pitchFamily="34" charset="-122"/>
                <a:cs typeface="Noto Serif HK" pitchFamily="34" charset="-120"/>
              </a:rPr>
              <a:t>Clean Workspace:</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Your local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.rdd-docs/workspace/</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directory must be empty or non-existent. This ensures that previous iteration artifacts do not interfere with the new setup.</a:t>
            </a:r>
            <a:endParaRPr lang="en-US" sz="750" dirty="0"/>
          </a:p>
        </p:txBody>
      </p:sp>
      <p:sp>
        <p:nvSpPr>
          <p:cNvPr id="8" name="Text 6"/>
          <p:cNvSpPr/>
          <p:nvPr/>
        </p:nvSpPr>
        <p:spPr>
          <a:xfrm>
            <a:off x="396835" y="2442091"/>
            <a:ext cx="6797397" cy="317183"/>
          </a:xfrm>
          <a:prstGeom prst="rect">
            <a:avLst/>
          </a:prstGeom>
          <a:noFill/>
          <a:ln/>
        </p:spPr>
        <p:txBody>
          <a:bodyPr wrap="squar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The RDD framework performs checks for these conditions. If any prerequisite is not met, the system will display an informative error message and guide you on the necessary steps to resolve the issue before proceeding.</a:t>
            </a:r>
            <a:endParaRPr lang="en-US" sz="750" dirty="0"/>
          </a:p>
        </p:txBody>
      </p:sp>
      <p:sp>
        <p:nvSpPr>
          <p:cNvPr id="9" name="Text 7"/>
          <p:cNvSpPr/>
          <p:nvPr/>
        </p:nvSpPr>
        <p:spPr>
          <a:xfrm>
            <a:off x="396835" y="2858453"/>
            <a:ext cx="1615321" cy="185976"/>
          </a:xfrm>
          <a:prstGeom prst="rect">
            <a:avLst/>
          </a:prstGeom>
          <a:noFill/>
          <a:ln/>
        </p:spPr>
        <p:txBody>
          <a:bodyPr wrap="none" lIns="0" tIns="0" rIns="0" bIns="0" rtlCol="0" anchor="t"/>
          <a:lstStyle/>
          <a:p>
            <a:pPr algn="l" indent="0" marL="0">
              <a:lnSpc>
                <a:spcPts val="1450"/>
              </a:lnSpc>
              <a:buNone/>
            </a:pPr>
            <a:r>
              <a:rPr lang="en-US" sz="1150" b="1" dirty="0">
                <a:solidFill>
                  <a:srgbClr val="FFF8F5"/>
                </a:solidFill>
                <a:latin typeface="Noto Serif HK Bold" pitchFamily="34" charset="0"/>
                <a:ea typeface="Noto Serif HK Bold" pitchFamily="34" charset="-122"/>
                <a:cs typeface="Noto Serif HK Bold" pitchFamily="34" charset="-120"/>
              </a:rPr>
              <a:t>Step-by-Step Process:</a:t>
            </a:r>
            <a:endParaRPr lang="en-US" sz="1150" dirty="0"/>
          </a:p>
        </p:txBody>
      </p:sp>
      <p:sp>
        <p:nvSpPr>
          <p:cNvPr id="10" name="Text 8"/>
          <p:cNvSpPr/>
          <p:nvPr/>
        </p:nvSpPr>
        <p:spPr>
          <a:xfrm>
            <a:off x="396835" y="3143607"/>
            <a:ext cx="6797397"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1"/>
            </a:pPr>
            <a:r>
              <a:rPr lang="en-US" sz="750" b="1" dirty="0">
                <a:solidFill>
                  <a:srgbClr val="D3C9C5"/>
                </a:solidFill>
                <a:latin typeface="Noto Serif HK" pitchFamily="34" charset="0"/>
                <a:ea typeface="Noto Serif HK" pitchFamily="34" charset="-122"/>
                <a:cs typeface="Noto Serif HK" pitchFamily="34" charset="-120"/>
              </a:rPr>
              <a:t>Select Menu Option:</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From the RDD main menu, choose option 1: "Create new iteration".</a:t>
            </a:r>
            <a:endParaRPr lang="en-US" sz="750" dirty="0"/>
          </a:p>
        </p:txBody>
      </p:sp>
      <p:sp>
        <p:nvSpPr>
          <p:cNvPr id="11" name="Text 9"/>
          <p:cNvSpPr/>
          <p:nvPr/>
        </p:nvSpPr>
        <p:spPr>
          <a:xfrm>
            <a:off x="396835" y="3336846"/>
            <a:ext cx="6797397" cy="475774"/>
          </a:xfrm>
          <a:prstGeom prst="rect">
            <a:avLst/>
          </a:prstGeom>
          <a:noFill/>
          <a:ln/>
        </p:spPr>
        <p:txBody>
          <a:bodyPr wrap="square" lIns="0" tIns="0" rIns="0" bIns="0" rtlCol="0" anchor="t"/>
          <a:lstStyle/>
          <a:p>
            <a:pPr algn="l" marL="342900" indent="-342900">
              <a:lnSpc>
                <a:spcPts val="1250"/>
              </a:lnSpc>
              <a:buSzPct val="100000"/>
              <a:buFont typeface="+mj-lt"/>
              <a:buAutoNum type="arabicPeriod" startAt="2"/>
            </a:pPr>
            <a:r>
              <a:rPr lang="en-US" sz="750" b="1" dirty="0">
                <a:solidFill>
                  <a:srgbClr val="D3C9C5"/>
                </a:solidFill>
                <a:latin typeface="Noto Serif HK" pitchFamily="34" charset="0"/>
                <a:ea typeface="Noto Serif HK" pitchFamily="34" charset="-122"/>
                <a:cs typeface="Noto Serif HK" pitchFamily="34" charset="-120"/>
              </a:rPr>
              <a:t>Enter Branch Name:</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You will be prompted to enter a descriptive name for your new feature branch (e.g., "implement user authentication feature" or "fix user login bug"). The framework automatically sanitizes and formats this input into kebab-case (e.g.,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implement-user-authentication-feature</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or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fix-user-login-bug</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for Git compliance.</a:t>
            </a:r>
            <a:endParaRPr lang="en-US" sz="750" dirty="0"/>
          </a:p>
        </p:txBody>
      </p:sp>
      <p:sp>
        <p:nvSpPr>
          <p:cNvPr id="12" name="Text 10"/>
          <p:cNvSpPr/>
          <p:nvPr/>
        </p:nvSpPr>
        <p:spPr>
          <a:xfrm>
            <a:off x="396835" y="3847267"/>
            <a:ext cx="6797397"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3"/>
            </a:pPr>
            <a:r>
              <a:rPr lang="en-US" sz="750" b="1" dirty="0">
                <a:solidFill>
                  <a:srgbClr val="D3C9C5"/>
                </a:solidFill>
                <a:latin typeface="Noto Serif HK" pitchFamily="34" charset="0"/>
                <a:ea typeface="Noto Serif HK" pitchFamily="34" charset="-122"/>
                <a:cs typeface="Noto Serif HK" pitchFamily="34" charset="-120"/>
              </a:rPr>
              <a:t>Automated Setup:</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The framework proceeds to create and check out the new branch, then initializes your workspace.</a:t>
            </a:r>
            <a:endParaRPr lang="en-US" sz="750" dirty="0"/>
          </a:p>
        </p:txBody>
      </p:sp>
      <p:sp>
        <p:nvSpPr>
          <p:cNvPr id="13" name="Shape 11"/>
          <p:cNvSpPr/>
          <p:nvPr/>
        </p:nvSpPr>
        <p:spPr>
          <a:xfrm>
            <a:off x="7443788" y="1321713"/>
            <a:ext cx="6797397" cy="1007983"/>
          </a:xfrm>
          <a:prstGeom prst="roundRect">
            <a:avLst>
              <a:gd name="adj" fmla="val 1477"/>
            </a:avLst>
          </a:prstGeom>
          <a:solidFill>
            <a:srgbClr val="5F5153"/>
          </a:solidFill>
          <a:ln/>
        </p:spPr>
      </p:sp>
      <p:sp>
        <p:nvSpPr>
          <p:cNvPr id="14" name="Shape 12"/>
          <p:cNvSpPr/>
          <p:nvPr/>
        </p:nvSpPr>
        <p:spPr>
          <a:xfrm>
            <a:off x="7542967" y="1420892"/>
            <a:ext cx="297656" cy="297656"/>
          </a:xfrm>
          <a:prstGeom prst="roundRect">
            <a:avLst>
              <a:gd name="adj" fmla="val 30716954"/>
            </a:avLst>
          </a:prstGeom>
          <a:solidFill>
            <a:srgbClr val="E2C2B3"/>
          </a:solidFill>
          <a:ln/>
        </p:spPr>
      </p:sp>
      <p:pic>
        <p:nvPicPr>
          <p:cNvPr id="1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624762" y="1502688"/>
            <a:ext cx="133945" cy="133945"/>
          </a:xfrm>
          <a:prstGeom prst="rect">
            <a:avLst/>
          </a:prstGeom>
        </p:spPr>
      </p:pic>
      <p:sp>
        <p:nvSpPr>
          <p:cNvPr id="16" name="Text 13"/>
          <p:cNvSpPr/>
          <p:nvPr/>
        </p:nvSpPr>
        <p:spPr>
          <a:xfrm>
            <a:off x="7542967" y="1817727"/>
            <a:ext cx="1240393" cy="155019"/>
          </a:xfrm>
          <a:prstGeom prst="rect">
            <a:avLst/>
          </a:prstGeom>
          <a:noFill/>
          <a:ln/>
        </p:spPr>
        <p:txBody>
          <a:bodyPr wrap="none" lIns="0" tIns="0" rIns="0" bIns="0" rtlCol="0" anchor="t"/>
          <a:lstStyle/>
          <a:p>
            <a:pPr algn="l" indent="0" marL="0">
              <a:lnSpc>
                <a:spcPts val="1200"/>
              </a:lnSpc>
              <a:buNone/>
            </a:pPr>
            <a:r>
              <a:rPr lang="en-US" sz="950" b="1" dirty="0">
                <a:solidFill>
                  <a:srgbClr val="D3C9C5"/>
                </a:solidFill>
                <a:latin typeface="Noto Serif HK Bold" pitchFamily="34" charset="0"/>
                <a:ea typeface="Noto Serif HK Bold" pitchFamily="34" charset="-122"/>
                <a:cs typeface="Noto Serif HK Bold" pitchFamily="34" charset="-120"/>
              </a:rPr>
              <a:t>Branch Creation</a:t>
            </a:r>
            <a:endParaRPr lang="en-US" sz="950" dirty="0"/>
          </a:p>
        </p:txBody>
      </p:sp>
      <p:sp>
        <p:nvSpPr>
          <p:cNvPr id="17" name="Text 14"/>
          <p:cNvSpPr/>
          <p:nvPr/>
        </p:nvSpPr>
        <p:spPr>
          <a:xfrm>
            <a:off x="7542967" y="2071926"/>
            <a:ext cx="6599039" cy="158591"/>
          </a:xfrm>
          <a:prstGeom prst="rect">
            <a:avLst/>
          </a:prstGeom>
          <a:noFill/>
          <a:ln/>
        </p:spPr>
        <p:txBody>
          <a:bodyPr wrap="non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A new Git branch is automatically created based on your input and checked out, isolating your work from the default branch.</a:t>
            </a:r>
            <a:endParaRPr lang="en-US" sz="750" dirty="0"/>
          </a:p>
        </p:txBody>
      </p:sp>
      <p:sp>
        <p:nvSpPr>
          <p:cNvPr id="18" name="Shape 15"/>
          <p:cNvSpPr/>
          <p:nvPr/>
        </p:nvSpPr>
        <p:spPr>
          <a:xfrm>
            <a:off x="7443788" y="2428875"/>
            <a:ext cx="6797397" cy="1166574"/>
          </a:xfrm>
          <a:prstGeom prst="roundRect">
            <a:avLst>
              <a:gd name="adj" fmla="val 1276"/>
            </a:avLst>
          </a:prstGeom>
          <a:solidFill>
            <a:srgbClr val="5F5153"/>
          </a:solidFill>
          <a:ln/>
        </p:spPr>
      </p:sp>
      <p:sp>
        <p:nvSpPr>
          <p:cNvPr id="19" name="Shape 16"/>
          <p:cNvSpPr/>
          <p:nvPr/>
        </p:nvSpPr>
        <p:spPr>
          <a:xfrm>
            <a:off x="7542967" y="2528054"/>
            <a:ext cx="297656" cy="297656"/>
          </a:xfrm>
          <a:prstGeom prst="roundRect">
            <a:avLst>
              <a:gd name="adj" fmla="val 30716954"/>
            </a:avLst>
          </a:prstGeom>
          <a:solidFill>
            <a:srgbClr val="E2C2B3"/>
          </a:solidFill>
          <a:ln/>
        </p:spPr>
      </p:sp>
      <p:pic>
        <p:nvPicPr>
          <p:cNvPr id="2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624762" y="2609850"/>
            <a:ext cx="133945" cy="133945"/>
          </a:xfrm>
          <a:prstGeom prst="rect">
            <a:avLst/>
          </a:prstGeom>
        </p:spPr>
      </p:pic>
      <p:sp>
        <p:nvSpPr>
          <p:cNvPr id="21" name="Text 17"/>
          <p:cNvSpPr/>
          <p:nvPr/>
        </p:nvSpPr>
        <p:spPr>
          <a:xfrm>
            <a:off x="7542967" y="2924889"/>
            <a:ext cx="1550789" cy="155019"/>
          </a:xfrm>
          <a:prstGeom prst="rect">
            <a:avLst/>
          </a:prstGeom>
          <a:noFill/>
          <a:ln/>
        </p:spPr>
        <p:txBody>
          <a:bodyPr wrap="none" lIns="0" tIns="0" rIns="0" bIns="0" rtlCol="0" anchor="t"/>
          <a:lstStyle/>
          <a:p>
            <a:pPr algn="l" indent="0" marL="0">
              <a:lnSpc>
                <a:spcPts val="1200"/>
              </a:lnSpc>
              <a:buNone/>
            </a:pPr>
            <a:r>
              <a:rPr lang="en-US" sz="950" b="1" dirty="0">
                <a:solidFill>
                  <a:srgbClr val="D3C9C5"/>
                </a:solidFill>
                <a:latin typeface="Noto Serif HK Bold" pitchFamily="34" charset="0"/>
                <a:ea typeface="Noto Serif HK Bold" pitchFamily="34" charset="-122"/>
                <a:cs typeface="Noto Serif HK Bold" pitchFamily="34" charset="-120"/>
              </a:rPr>
              <a:t>Workspace Initialization</a:t>
            </a:r>
            <a:endParaRPr lang="en-US" sz="950" dirty="0"/>
          </a:p>
        </p:txBody>
      </p:sp>
      <p:sp>
        <p:nvSpPr>
          <p:cNvPr id="22" name="Text 18"/>
          <p:cNvSpPr/>
          <p:nvPr/>
        </p:nvSpPr>
        <p:spPr>
          <a:xfrm>
            <a:off x="7542967" y="3179088"/>
            <a:ext cx="6599039" cy="317183"/>
          </a:xfrm>
          <a:prstGeom prst="rect">
            <a:avLst/>
          </a:prstGeom>
          <a:noFill/>
          <a:ln/>
        </p:spPr>
        <p:txBody>
          <a:bodyPr wrap="squar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The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.rdd-docs/workspace/</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directory is prepared, and a fresh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work-iteration-prompts.md</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file is generated from a template, ready for your first prompts.</a:t>
            </a:r>
            <a:endParaRPr lang="en-US" sz="750" dirty="0"/>
          </a:p>
        </p:txBody>
      </p:sp>
      <p:pic>
        <p:nvPicPr>
          <p:cNvPr id="23" name="Image 2" descr="preencoded.png">    </p:cNvPr>
          <p:cNvPicPr>
            <a:picLocks noChangeAspect="1"/>
          </p:cNvPicPr>
          <p:nvPr/>
        </p:nvPicPr>
        <p:blipFill>
          <a:blip r:embed="rId5"/>
          <a:stretch>
            <a:fillRect/>
          </a:stretch>
        </p:blipFill>
        <p:spPr>
          <a:xfrm>
            <a:off x="7443788" y="3707011"/>
            <a:ext cx="6351151" cy="6351151"/>
          </a:xfrm>
          <a:prstGeom prst="rect">
            <a:avLst/>
          </a:prstGeom>
        </p:spPr>
      </p:pic>
      <p:sp>
        <p:nvSpPr>
          <p:cNvPr id="24" name="Shape 19"/>
          <p:cNvSpPr/>
          <p:nvPr/>
        </p:nvSpPr>
        <p:spPr>
          <a:xfrm>
            <a:off x="396835" y="10281285"/>
            <a:ext cx="13836729" cy="421362"/>
          </a:xfrm>
          <a:prstGeom prst="roundRect">
            <a:avLst>
              <a:gd name="adj" fmla="val 3533"/>
            </a:avLst>
          </a:prstGeom>
          <a:solidFill>
            <a:srgbClr val="372015"/>
          </a:solidFill>
          <a:ln/>
        </p:spPr>
      </p:sp>
      <p:pic>
        <p:nvPicPr>
          <p:cNvPr id="25" name="Image 3" descr="preencoded.png">    </p:cNvPr>
          <p:cNvPicPr>
            <a:picLocks noChangeAspect="1"/>
          </p:cNvPicPr>
          <p:nvPr/>
        </p:nvPicPr>
        <p:blipFill>
          <a:blip r:embed="rId6"/>
          <a:stretch>
            <a:fillRect/>
          </a:stretch>
        </p:blipFill>
        <p:spPr>
          <a:xfrm>
            <a:off x="496014" y="10432732"/>
            <a:ext cx="123944" cy="99179"/>
          </a:xfrm>
          <a:prstGeom prst="rect">
            <a:avLst/>
          </a:prstGeom>
        </p:spPr>
      </p:pic>
      <p:sp>
        <p:nvSpPr>
          <p:cNvPr id="26" name="Text 20"/>
          <p:cNvSpPr/>
          <p:nvPr/>
        </p:nvSpPr>
        <p:spPr>
          <a:xfrm>
            <a:off x="719137" y="10405229"/>
            <a:ext cx="13415248" cy="158591"/>
          </a:xfrm>
          <a:prstGeom prst="rect">
            <a:avLst/>
          </a:prstGeom>
          <a:noFill/>
          <a:ln/>
        </p:spPr>
        <p:txBody>
          <a:bodyPr wrap="none" lIns="0" tIns="0" rIns="0" bIns="0" rtlCol="0" anchor="t"/>
          <a:lstStyle/>
          <a:p>
            <a:pPr algn="l" indent="0" marL="0">
              <a:lnSpc>
                <a:spcPts val="1250"/>
              </a:lnSpc>
              <a:buNone/>
            </a:pPr>
            <a:r>
              <a:rPr lang="en-US" sz="750" b="1" dirty="0">
                <a:solidFill>
                  <a:srgbClr val="FFFFFF"/>
                </a:solidFill>
                <a:latin typeface="Noto Serif HK" pitchFamily="34" charset="0"/>
                <a:ea typeface="Noto Serif HK" pitchFamily="34" charset="-122"/>
                <a:cs typeface="Noto Serif HK" pitchFamily="34" charset="-120"/>
              </a:rPr>
              <a:t>Best Practice:</a:t>
            </a:r>
            <a:pPr algn="l" indent="0" marL="0">
              <a:lnSpc>
                <a:spcPts val="1250"/>
              </a:lnSpc>
              <a:buNone/>
            </a:pPr>
            <a:r>
              <a:rPr lang="en-US" sz="750" dirty="0">
                <a:solidFill>
                  <a:srgbClr val="FFFFFF"/>
                </a:solidFill>
                <a:latin typeface="Noto Serif HK" pitchFamily="34" charset="0"/>
                <a:ea typeface="Noto Serif HK" pitchFamily="34" charset="-122"/>
                <a:cs typeface="Noto Serif HK" pitchFamily="34" charset="-120"/>
              </a:rPr>
              <a:t> Always start with a new, clean branch for each iteration. This prevents accidental changes to the main codebase and facilitates clear, atomic pull requests later in the workflow. It also ensures that Copilot's context is fresh and focused on the current task.</a:t>
            </a:r>
            <a:endParaRPr lang="en-US" sz="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396835" y="272891"/>
            <a:ext cx="4773692" cy="310158"/>
          </a:xfrm>
          <a:prstGeom prst="rect">
            <a:avLst/>
          </a:prstGeom>
          <a:noFill/>
          <a:ln/>
        </p:spPr>
        <p:txBody>
          <a:bodyPr wrap="none" lIns="0" tIns="0" rIns="0" bIns="0" rtlCol="0" anchor="t"/>
          <a:lstStyle/>
          <a:p>
            <a:pPr algn="l" indent="0" marL="0">
              <a:lnSpc>
                <a:spcPts val="2400"/>
              </a:lnSpc>
              <a:buNone/>
            </a:pPr>
            <a:r>
              <a:rPr lang="en-US" sz="1950" b="1" dirty="0">
                <a:solidFill>
                  <a:srgbClr val="FFF8F5"/>
                </a:solidFill>
                <a:latin typeface="Noto Serif HK Bold" pitchFamily="34" charset="0"/>
                <a:ea typeface="Noto Serif HK Bold" pitchFamily="34" charset="-122"/>
                <a:cs typeface="Noto Serif HK Bold" pitchFamily="34" charset="-120"/>
              </a:rPr>
              <a:t>Working with Work Iteration Prompts</a:t>
            </a:r>
            <a:endParaRPr lang="en-US" sz="1950" dirty="0"/>
          </a:p>
        </p:txBody>
      </p:sp>
      <p:sp>
        <p:nvSpPr>
          <p:cNvPr id="3" name="Text 1"/>
          <p:cNvSpPr/>
          <p:nvPr/>
        </p:nvSpPr>
        <p:spPr>
          <a:xfrm>
            <a:off x="396835" y="781407"/>
            <a:ext cx="13836729" cy="317183"/>
          </a:xfrm>
          <a:prstGeom prst="rect">
            <a:avLst/>
          </a:prstGeom>
          <a:noFill/>
          <a:ln/>
        </p:spPr>
        <p:txBody>
          <a:bodyPr wrap="squar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The core of RDD development revolves around the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work-iteration-prompts.md</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file. This critical file, located at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.rdd-docs/work-iteration-prompts.md</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is where you define and manage the specific tasks that GitHub Copilot will execute during an iteration. It structures your development work into discrete, trackable, and executable units, allowing for a systematic approach to code generation and refinement. By carefully crafting these prompts, you guide Copilot through the entire development process, from initial feature implementation to testing and documentation.</a:t>
            </a:r>
            <a:endParaRPr lang="en-US" sz="750" dirty="0"/>
          </a:p>
        </p:txBody>
      </p:sp>
      <p:sp>
        <p:nvSpPr>
          <p:cNvPr id="4" name="Text 2"/>
          <p:cNvSpPr/>
          <p:nvPr/>
        </p:nvSpPr>
        <p:spPr>
          <a:xfrm>
            <a:off x="396835" y="1247418"/>
            <a:ext cx="2800112" cy="185976"/>
          </a:xfrm>
          <a:prstGeom prst="rect">
            <a:avLst/>
          </a:prstGeom>
          <a:noFill/>
          <a:ln/>
        </p:spPr>
        <p:txBody>
          <a:bodyPr wrap="none" lIns="0" tIns="0" rIns="0" bIns="0" rtlCol="0" anchor="t"/>
          <a:lstStyle/>
          <a:p>
            <a:pPr algn="l" indent="0" marL="0">
              <a:lnSpc>
                <a:spcPts val="1450"/>
              </a:lnSpc>
              <a:buNone/>
            </a:pPr>
            <a:r>
              <a:rPr lang="en-US" sz="1150" b="1" dirty="0">
                <a:solidFill>
                  <a:srgbClr val="FFF8F5"/>
                </a:solidFill>
                <a:latin typeface="Noto Serif HK Bold" pitchFamily="34" charset="0"/>
                <a:ea typeface="Noto Serif HK Bold" pitchFamily="34" charset="-122"/>
                <a:cs typeface="Noto Serif HK Bold" pitchFamily="34" charset="-120"/>
              </a:rPr>
              <a:t>Prompt File Structure &amp; Components</a:t>
            </a:r>
            <a:endParaRPr lang="en-US" sz="1150" dirty="0"/>
          </a:p>
        </p:txBody>
      </p:sp>
      <p:sp>
        <p:nvSpPr>
          <p:cNvPr id="5" name="Shape 3"/>
          <p:cNvSpPr/>
          <p:nvPr/>
        </p:nvSpPr>
        <p:spPr>
          <a:xfrm>
            <a:off x="396835" y="1693783"/>
            <a:ext cx="6797397" cy="2686288"/>
          </a:xfrm>
          <a:prstGeom prst="roundRect">
            <a:avLst>
              <a:gd name="adj" fmla="val 554"/>
            </a:avLst>
          </a:prstGeom>
          <a:solidFill>
            <a:srgbClr val="4D3F41"/>
          </a:solidFill>
          <a:ln/>
        </p:spPr>
      </p:sp>
      <p:sp>
        <p:nvSpPr>
          <p:cNvPr id="6" name="Shape 4"/>
          <p:cNvSpPr/>
          <p:nvPr/>
        </p:nvSpPr>
        <p:spPr>
          <a:xfrm>
            <a:off x="391954" y="1693783"/>
            <a:ext cx="6807160" cy="2686288"/>
          </a:xfrm>
          <a:prstGeom prst="roundRect">
            <a:avLst>
              <a:gd name="adj" fmla="val 554"/>
            </a:avLst>
          </a:prstGeom>
          <a:solidFill>
            <a:srgbClr val="4D3F41"/>
          </a:solidFill>
          <a:ln/>
        </p:spPr>
      </p:sp>
      <p:sp>
        <p:nvSpPr>
          <p:cNvPr id="7" name="Text 5"/>
          <p:cNvSpPr/>
          <p:nvPr/>
        </p:nvSpPr>
        <p:spPr>
          <a:xfrm>
            <a:off x="491133" y="1768197"/>
            <a:ext cx="6608802" cy="2537460"/>
          </a:xfrm>
          <a:prstGeom prst="rect">
            <a:avLst/>
          </a:prstGeom>
          <a:noFill/>
          <a:ln/>
        </p:spPr>
        <p:txBody>
          <a:bodyPr wrap="square" lIns="0" tIns="0" rIns="0" bIns="0" rtlCol="0" anchor="t"/>
          <a:lstStyle/>
          <a:p>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 Work Iteration Prompts## Prompt Definitions- [ ] [P01] Create user authentication module in `src/auth.py` with login and logout functions. Include input validation.- [ ] [P02] Add unit tests for authentication in `tests/test_auth.py`.Cover valid login, invalid password, and missing username cases.- [x] [P03] Update README.md with authentication usage examples</a:t>
            </a:r>
            <a:endParaRPr lang="en-US" sz="750" dirty="0"/>
          </a:p>
        </p:txBody>
      </p:sp>
      <p:sp>
        <p:nvSpPr>
          <p:cNvPr id="8" name="Text 6"/>
          <p:cNvSpPr/>
          <p:nvPr/>
        </p:nvSpPr>
        <p:spPr>
          <a:xfrm>
            <a:off x="396835" y="4491633"/>
            <a:ext cx="6797397" cy="475774"/>
          </a:xfrm>
          <a:prstGeom prst="rect">
            <a:avLst/>
          </a:prstGeom>
          <a:noFill/>
          <a:ln/>
        </p:spPr>
        <p:txBody>
          <a:bodyPr wrap="squar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The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work-iteration-prompts.md</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file is a Markdown document designed for clarity and ease of use. It typically begins with a main heading, followed by a "Prompt Definitions" section that lists all the individual prompts for the current iteration. Each prompt is a distinct line item with a clear, actionable directive for Copilot.</a:t>
            </a:r>
            <a:endParaRPr lang="en-US" sz="750" dirty="0"/>
          </a:p>
        </p:txBody>
      </p:sp>
      <p:sp>
        <p:nvSpPr>
          <p:cNvPr id="9" name="Text 7"/>
          <p:cNvSpPr/>
          <p:nvPr/>
        </p:nvSpPr>
        <p:spPr>
          <a:xfrm>
            <a:off x="7443788" y="1671518"/>
            <a:ext cx="6797397" cy="158591"/>
          </a:xfrm>
          <a:prstGeom prst="rect">
            <a:avLst/>
          </a:prstGeom>
          <a:noFill/>
          <a:ln/>
        </p:spPr>
        <p:txBody>
          <a:bodyPr wrap="none" lIns="0" tIns="0" rIns="0" bIns="0" rtlCol="0" anchor="t"/>
          <a:lstStyle/>
          <a:p>
            <a:pPr algn="l" indent="0" marL="0">
              <a:lnSpc>
                <a:spcPts val="1250"/>
              </a:lnSpc>
              <a:buNone/>
            </a:pPr>
            <a:r>
              <a:rPr lang="en-US" sz="750" b="1" dirty="0">
                <a:solidFill>
                  <a:srgbClr val="D3C9C5"/>
                </a:solidFill>
                <a:latin typeface="Noto Serif HK" pitchFamily="34" charset="0"/>
                <a:ea typeface="Noto Serif HK" pitchFamily="34" charset="-122"/>
                <a:cs typeface="Noto Serif HK" pitchFamily="34" charset="-120"/>
              </a:rPr>
              <a:t>Each prompt entry includes the following essential components:</a:t>
            </a:r>
            <a:endParaRPr lang="en-US" sz="750" dirty="0"/>
          </a:p>
        </p:txBody>
      </p:sp>
      <p:sp>
        <p:nvSpPr>
          <p:cNvPr id="10" name="Text 8"/>
          <p:cNvSpPr/>
          <p:nvPr/>
        </p:nvSpPr>
        <p:spPr>
          <a:xfrm>
            <a:off x="7443788" y="1919407"/>
            <a:ext cx="6797397" cy="317183"/>
          </a:xfrm>
          <a:prstGeom prst="rect">
            <a:avLst/>
          </a:prstGeom>
          <a:noFill/>
          <a:ln/>
        </p:spPr>
        <p:txBody>
          <a:bodyPr wrap="square" lIns="0" tIns="0" rIns="0" bIns="0" rtlCol="0" anchor="t"/>
          <a:lstStyle/>
          <a:p>
            <a:pPr algn="l" marL="342900" indent="-342900">
              <a:lnSpc>
                <a:spcPts val="1250"/>
              </a:lnSpc>
              <a:buSzPct val="100000"/>
              <a:buChar char="•"/>
            </a:pPr>
            <a:r>
              <a:rPr lang="en-US" sz="750" b="1" dirty="0">
                <a:solidFill>
                  <a:srgbClr val="D3C9C5"/>
                </a:solidFill>
                <a:latin typeface="Noto Serif HK" pitchFamily="34" charset="0"/>
                <a:ea typeface="Noto Serif HK" pitchFamily="34" charset="-122"/>
                <a:cs typeface="Noto Serif HK" pitchFamily="34" charset="-120"/>
              </a:rPr>
              <a:t>Checkbox:</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Indicates the status of the prompt.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 [ ]</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signifies a pending, unexecuted prompt, while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 [x]</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marks a prompt that has been successfully completed by the RDD framework. This checkbox is managed automatically.</a:t>
            </a:r>
            <a:endParaRPr lang="en-US" sz="750" dirty="0"/>
          </a:p>
        </p:txBody>
      </p:sp>
      <p:sp>
        <p:nvSpPr>
          <p:cNvPr id="11" name="Text 9"/>
          <p:cNvSpPr/>
          <p:nvPr/>
        </p:nvSpPr>
        <p:spPr>
          <a:xfrm>
            <a:off x="7443788" y="2271236"/>
            <a:ext cx="6797397" cy="317183"/>
          </a:xfrm>
          <a:prstGeom prst="rect">
            <a:avLst/>
          </a:prstGeom>
          <a:noFill/>
          <a:ln/>
        </p:spPr>
        <p:txBody>
          <a:bodyPr wrap="square" lIns="0" tIns="0" rIns="0" bIns="0" rtlCol="0" anchor="t"/>
          <a:lstStyle/>
          <a:p>
            <a:pPr algn="l" marL="342900" indent="-342900">
              <a:lnSpc>
                <a:spcPts val="1250"/>
              </a:lnSpc>
              <a:buSzPct val="100000"/>
              <a:buChar char="•"/>
            </a:pPr>
            <a:r>
              <a:rPr lang="en-US" sz="750" b="1" dirty="0">
                <a:solidFill>
                  <a:srgbClr val="D3C9C5"/>
                </a:solidFill>
                <a:latin typeface="Noto Serif HK" pitchFamily="34" charset="0"/>
                <a:ea typeface="Noto Serif HK" pitchFamily="34" charset="-122"/>
                <a:cs typeface="Noto Serif HK" pitchFamily="34" charset="-120"/>
              </a:rPr>
              <a:t>Prompt ID:</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A unique identifier, such as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[P01]</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[P02]</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etc. These IDs are crucial for referencing specific prompts and for the RDD framework to track execution progress.</a:t>
            </a:r>
            <a:endParaRPr lang="en-US" sz="750" dirty="0"/>
          </a:p>
        </p:txBody>
      </p:sp>
      <p:sp>
        <p:nvSpPr>
          <p:cNvPr id="12" name="Text 10"/>
          <p:cNvSpPr/>
          <p:nvPr/>
        </p:nvSpPr>
        <p:spPr>
          <a:xfrm>
            <a:off x="7443788" y="2623066"/>
            <a:ext cx="6797397" cy="317183"/>
          </a:xfrm>
          <a:prstGeom prst="rect">
            <a:avLst/>
          </a:prstGeom>
          <a:noFill/>
          <a:ln/>
        </p:spPr>
        <p:txBody>
          <a:bodyPr wrap="square" lIns="0" tIns="0" rIns="0" bIns="0" rtlCol="0" anchor="t"/>
          <a:lstStyle/>
          <a:p>
            <a:pPr algn="l" marL="342900" indent="-342900">
              <a:lnSpc>
                <a:spcPts val="1250"/>
              </a:lnSpc>
              <a:buSzPct val="100000"/>
              <a:buChar char="•"/>
            </a:pPr>
            <a:r>
              <a:rPr lang="en-US" sz="750" b="1" dirty="0">
                <a:solidFill>
                  <a:srgbClr val="D3C9C5"/>
                </a:solidFill>
                <a:latin typeface="Noto Serif HK" pitchFamily="34" charset="0"/>
                <a:ea typeface="Noto Serif HK" pitchFamily="34" charset="-122"/>
                <a:cs typeface="Noto Serif HK" pitchFamily="34" charset="-120"/>
              </a:rPr>
              <a:t>Instructions:</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A clear, concise, and detailed description of the task Copilot needs to perform. This should include specific file paths, expected functionalities, and any relevant constraints or guidelines.</a:t>
            </a:r>
            <a:endParaRPr lang="en-US" sz="750" dirty="0"/>
          </a:p>
        </p:txBody>
      </p:sp>
      <p:sp>
        <p:nvSpPr>
          <p:cNvPr id="13" name="Shape 11"/>
          <p:cNvSpPr/>
          <p:nvPr/>
        </p:nvSpPr>
        <p:spPr>
          <a:xfrm>
            <a:off x="7443788" y="3051810"/>
            <a:ext cx="6797397" cy="738545"/>
          </a:xfrm>
          <a:prstGeom prst="roundRect">
            <a:avLst>
              <a:gd name="adj" fmla="val 2016"/>
            </a:avLst>
          </a:prstGeom>
          <a:solidFill>
            <a:srgbClr val="372015"/>
          </a:solidFill>
          <a:ln/>
        </p:spPr>
      </p:sp>
      <p:pic>
        <p:nvPicPr>
          <p:cNvPr id="14" name="Image 0" descr="preencoded.png">    </p:cNvPr>
          <p:cNvPicPr>
            <a:picLocks noChangeAspect="1"/>
          </p:cNvPicPr>
          <p:nvPr/>
        </p:nvPicPr>
        <p:blipFill>
          <a:blip r:embed="rId1"/>
          <a:stretch>
            <a:fillRect/>
          </a:stretch>
        </p:blipFill>
        <p:spPr>
          <a:xfrm>
            <a:off x="7542967" y="3203258"/>
            <a:ext cx="123944" cy="99179"/>
          </a:xfrm>
          <a:prstGeom prst="rect">
            <a:avLst/>
          </a:prstGeom>
        </p:spPr>
      </p:pic>
      <p:sp>
        <p:nvSpPr>
          <p:cNvPr id="15" name="Text 12"/>
          <p:cNvSpPr/>
          <p:nvPr/>
        </p:nvSpPr>
        <p:spPr>
          <a:xfrm>
            <a:off x="7766090" y="3175754"/>
            <a:ext cx="6375916" cy="475774"/>
          </a:xfrm>
          <a:prstGeom prst="rect">
            <a:avLst/>
          </a:prstGeom>
          <a:noFill/>
          <a:ln/>
        </p:spPr>
        <p:txBody>
          <a:bodyPr wrap="square" lIns="0" tIns="0" rIns="0" bIns="0" rtlCol="0" anchor="t"/>
          <a:lstStyle/>
          <a:p>
            <a:pPr algn="l" indent="0" marL="0">
              <a:lnSpc>
                <a:spcPts val="1250"/>
              </a:lnSpc>
              <a:buNone/>
            </a:pPr>
            <a:r>
              <a:rPr lang="en-US" sz="750" b="1" dirty="0">
                <a:solidFill>
                  <a:srgbClr val="FFFFFF"/>
                </a:solidFill>
                <a:latin typeface="Noto Serif HK" pitchFamily="34" charset="0"/>
                <a:ea typeface="Noto Serif HK" pitchFamily="34" charset="-122"/>
                <a:cs typeface="Noto Serif HK" pitchFamily="34" charset="-120"/>
              </a:rPr>
              <a:t>Important:</a:t>
            </a:r>
            <a:pPr algn="l" indent="0" marL="0">
              <a:lnSpc>
                <a:spcPts val="1250"/>
              </a:lnSpc>
              <a:buNone/>
            </a:pPr>
            <a:r>
              <a:rPr lang="en-US" sz="750" dirty="0">
                <a:solidFill>
                  <a:srgbClr val="FFFFFF"/>
                </a:solidFill>
                <a:latin typeface="Noto Serif HK" pitchFamily="34" charset="0"/>
                <a:ea typeface="Noto Serif HK" pitchFamily="34" charset="-122"/>
                <a:cs typeface="Noto Serif HK" pitchFamily="34" charset="-120"/>
              </a:rPr>
              <a:t> The checkboxes (</a:t>
            </a:r>
            <a:pPr algn="l" indent="0" marL="0">
              <a:lnSpc>
                <a:spcPts val="1250"/>
              </a:lnSpc>
              <a:buNone/>
            </a:pPr>
            <a:r>
              <a:rPr lang="en-US" sz="750" dirty="0">
                <a:solidFill>
                  <a:srgbClr val="FFFFFF"/>
                </a:solidFill>
                <a:highlight>
                  <a:srgbClr val="4D3F41"/>
                </a:highlight>
                <a:latin typeface="Consolas" pitchFamily="34" charset="0"/>
                <a:ea typeface="Consolas" pitchFamily="34" charset="-122"/>
                <a:cs typeface="Consolas" pitchFamily="34" charset="-120"/>
              </a:rPr>
              <a:t>[ ]</a:t>
            </a:r>
            <a:pPr algn="l" indent="0" marL="0">
              <a:lnSpc>
                <a:spcPts val="1250"/>
              </a:lnSpc>
              <a:buNone/>
            </a:pPr>
            <a:r>
              <a:rPr lang="en-US" sz="750" dirty="0">
                <a:solidFill>
                  <a:srgbClr val="FFFFFF"/>
                </a:solidFill>
                <a:latin typeface="Noto Serif HK" pitchFamily="34" charset="0"/>
                <a:ea typeface="Noto Serif HK" pitchFamily="34" charset="-122"/>
                <a:cs typeface="Noto Serif HK" pitchFamily="34" charset="-120"/>
              </a:rPr>
              <a:t> or </a:t>
            </a:r>
            <a:pPr algn="l" indent="0" marL="0">
              <a:lnSpc>
                <a:spcPts val="1250"/>
              </a:lnSpc>
              <a:buNone/>
            </a:pPr>
            <a:r>
              <a:rPr lang="en-US" sz="750" dirty="0">
                <a:solidFill>
                  <a:srgbClr val="FFFFFF"/>
                </a:solidFill>
                <a:highlight>
                  <a:srgbClr val="4D3F41"/>
                </a:highlight>
                <a:latin typeface="Consolas" pitchFamily="34" charset="0"/>
                <a:ea typeface="Consolas" pitchFamily="34" charset="-122"/>
                <a:cs typeface="Consolas" pitchFamily="34" charset="-120"/>
              </a:rPr>
              <a:t>[x]</a:t>
            </a:r>
            <a:pPr algn="l" indent="0" marL="0">
              <a:lnSpc>
                <a:spcPts val="1250"/>
              </a:lnSpc>
              <a:buNone/>
            </a:pPr>
            <a:r>
              <a:rPr lang="en-US" sz="750" dirty="0">
                <a:solidFill>
                  <a:srgbClr val="FFFFFF"/>
                </a:solidFill>
                <a:latin typeface="Noto Serif HK" pitchFamily="34" charset="0"/>
                <a:ea typeface="Noto Serif HK" pitchFamily="34" charset="-122"/>
                <a:cs typeface="Noto Serif HK" pitchFamily="34" charset="-120"/>
              </a:rPr>
              <a:t>) should never be manually edited within the </a:t>
            </a:r>
            <a:pPr algn="l" indent="0" marL="0">
              <a:lnSpc>
                <a:spcPts val="1250"/>
              </a:lnSpc>
              <a:buNone/>
            </a:pPr>
            <a:r>
              <a:rPr lang="en-US" sz="750" dirty="0">
                <a:solidFill>
                  <a:srgbClr val="FFFFFF"/>
                </a:solidFill>
                <a:highlight>
                  <a:srgbClr val="4D3F41"/>
                </a:highlight>
                <a:latin typeface="Consolas" pitchFamily="34" charset="0"/>
                <a:ea typeface="Consolas" pitchFamily="34" charset="-122"/>
                <a:cs typeface="Consolas" pitchFamily="34" charset="-120"/>
              </a:rPr>
              <a:t>work-iteration-prompts.md</a:t>
            </a:r>
            <a:pPr algn="l" indent="0" marL="0">
              <a:lnSpc>
                <a:spcPts val="1250"/>
              </a:lnSpc>
              <a:buNone/>
            </a:pPr>
            <a:r>
              <a:rPr lang="en-US" sz="750" dirty="0">
                <a:solidFill>
                  <a:srgbClr val="FFFFFF"/>
                </a:solidFill>
                <a:latin typeface="Noto Serif HK" pitchFamily="34" charset="0"/>
                <a:ea typeface="Noto Serif HK" pitchFamily="34" charset="-122"/>
                <a:cs typeface="Noto Serif HK" pitchFamily="34" charset="-120"/>
              </a:rPr>
              <a:t> file. The RDD framework is responsible for automatically updating a prompt's status to </a:t>
            </a:r>
            <a:pPr algn="l" indent="0" marL="0">
              <a:lnSpc>
                <a:spcPts val="1250"/>
              </a:lnSpc>
              <a:buNone/>
            </a:pPr>
            <a:r>
              <a:rPr lang="en-US" sz="750" dirty="0">
                <a:solidFill>
                  <a:srgbClr val="FFFFFF"/>
                </a:solidFill>
                <a:highlight>
                  <a:srgbClr val="4D3F41"/>
                </a:highlight>
                <a:latin typeface="Consolas" pitchFamily="34" charset="0"/>
                <a:ea typeface="Consolas" pitchFamily="34" charset="-122"/>
                <a:cs typeface="Consolas" pitchFamily="34" charset="-120"/>
              </a:rPr>
              <a:t>[x]</a:t>
            </a:r>
            <a:pPr algn="l" indent="0" marL="0">
              <a:lnSpc>
                <a:spcPts val="1250"/>
              </a:lnSpc>
              <a:buNone/>
            </a:pPr>
            <a:r>
              <a:rPr lang="en-US" sz="750" dirty="0">
                <a:solidFill>
                  <a:srgbClr val="FFFFFF"/>
                </a:solidFill>
                <a:latin typeface="Noto Serif HK" pitchFamily="34" charset="0"/>
                <a:ea typeface="Noto Serif HK" pitchFamily="34" charset="-122"/>
                <a:cs typeface="Noto Serif HK" pitchFamily="34" charset="-120"/>
              </a:rPr>
              <a:t> once it has been successfully executed and verified by Copilot.</a:t>
            </a:r>
            <a:endParaRPr lang="en-US" sz="750" dirty="0"/>
          </a:p>
        </p:txBody>
      </p:sp>
      <p:sp>
        <p:nvSpPr>
          <p:cNvPr id="16" name="Text 13"/>
          <p:cNvSpPr/>
          <p:nvPr/>
        </p:nvSpPr>
        <p:spPr>
          <a:xfrm>
            <a:off x="396835" y="5205532"/>
            <a:ext cx="1961674" cy="185976"/>
          </a:xfrm>
          <a:prstGeom prst="rect">
            <a:avLst/>
          </a:prstGeom>
          <a:noFill/>
          <a:ln/>
        </p:spPr>
        <p:txBody>
          <a:bodyPr wrap="none" lIns="0" tIns="0" rIns="0" bIns="0" rtlCol="0" anchor="t"/>
          <a:lstStyle/>
          <a:p>
            <a:pPr algn="l" indent="0" marL="0">
              <a:lnSpc>
                <a:spcPts val="1450"/>
              </a:lnSpc>
              <a:buNone/>
            </a:pPr>
            <a:r>
              <a:rPr lang="en-US" sz="1150" b="1" dirty="0">
                <a:solidFill>
                  <a:srgbClr val="FFF8F5"/>
                </a:solidFill>
                <a:latin typeface="Noto Serif HK Bold" pitchFamily="34" charset="0"/>
                <a:ea typeface="Noto Serif HK Bold" pitchFamily="34" charset="-122"/>
                <a:cs typeface="Noto Serif HK Bold" pitchFamily="34" charset="-120"/>
              </a:rPr>
              <a:t>Writing Effective Prompts</a:t>
            </a:r>
            <a:endParaRPr lang="en-US" sz="1150" dirty="0"/>
          </a:p>
        </p:txBody>
      </p:sp>
      <p:sp>
        <p:nvSpPr>
          <p:cNvPr id="17" name="Text 14"/>
          <p:cNvSpPr/>
          <p:nvPr/>
        </p:nvSpPr>
        <p:spPr>
          <a:xfrm>
            <a:off x="396835" y="5540335"/>
            <a:ext cx="13836729" cy="158591"/>
          </a:xfrm>
          <a:prstGeom prst="rect">
            <a:avLst/>
          </a:prstGeom>
          <a:noFill/>
          <a:ln/>
        </p:spPr>
        <p:txBody>
          <a:bodyPr wrap="non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Crafting effective prompts is key to leveraging RDD and GitHub Copilot efficiently. Good prompts are specific, actionable, and provide all necessary context for Copilot to generate accurate and relevant code. Here are examples of good versus bad prompts:</a:t>
            </a:r>
            <a:endParaRPr lang="en-US" sz="750" dirty="0"/>
          </a:p>
        </p:txBody>
      </p:sp>
      <p:sp>
        <p:nvSpPr>
          <p:cNvPr id="18" name="Shape 15"/>
          <p:cNvSpPr/>
          <p:nvPr/>
        </p:nvSpPr>
        <p:spPr>
          <a:xfrm>
            <a:off x="396835" y="5810488"/>
            <a:ext cx="6868716" cy="1454467"/>
          </a:xfrm>
          <a:prstGeom prst="roundRect">
            <a:avLst>
              <a:gd name="adj" fmla="val 5029"/>
            </a:avLst>
          </a:prstGeom>
          <a:solidFill>
            <a:srgbClr val="403234"/>
          </a:solidFill>
          <a:ln w="15240">
            <a:solidFill>
              <a:srgbClr val="786A6C"/>
            </a:solidFill>
            <a:prstDash val="solid"/>
          </a:ln>
        </p:spPr>
      </p:sp>
      <p:sp>
        <p:nvSpPr>
          <p:cNvPr id="19" name="Shape 16"/>
          <p:cNvSpPr/>
          <p:nvPr/>
        </p:nvSpPr>
        <p:spPr>
          <a:xfrm>
            <a:off x="381595" y="5810488"/>
            <a:ext cx="60960" cy="1454467"/>
          </a:xfrm>
          <a:prstGeom prst="roundRect">
            <a:avLst>
              <a:gd name="adj" fmla="val 24419"/>
            </a:avLst>
          </a:prstGeom>
          <a:solidFill>
            <a:srgbClr val="E2C2B3"/>
          </a:solidFill>
          <a:ln/>
        </p:spPr>
      </p:sp>
      <p:sp>
        <p:nvSpPr>
          <p:cNvPr id="20" name="Text 17"/>
          <p:cNvSpPr/>
          <p:nvPr/>
        </p:nvSpPr>
        <p:spPr>
          <a:xfrm>
            <a:off x="556974" y="5924907"/>
            <a:ext cx="1535073" cy="155019"/>
          </a:xfrm>
          <a:prstGeom prst="rect">
            <a:avLst/>
          </a:prstGeom>
          <a:noFill/>
          <a:ln/>
        </p:spPr>
        <p:txBody>
          <a:bodyPr wrap="none" lIns="0" tIns="0" rIns="0" bIns="0" rtlCol="0" anchor="t"/>
          <a:lstStyle/>
          <a:p>
            <a:pPr algn="l" indent="0" marL="0">
              <a:lnSpc>
                <a:spcPts val="1200"/>
              </a:lnSpc>
              <a:buNone/>
            </a:pPr>
            <a:r>
              <a:rPr lang="en-US" sz="950" b="1" dirty="0">
                <a:solidFill>
                  <a:srgbClr val="D3C9C5"/>
                </a:solidFill>
                <a:latin typeface="Noto Serif HK Bold" pitchFamily="34" charset="0"/>
                <a:ea typeface="Noto Serif HK Bold" pitchFamily="34" charset="-122"/>
                <a:cs typeface="Noto Serif HK Bold" pitchFamily="34" charset="-120"/>
              </a:rPr>
              <a:t>✓ Good Prompt Example</a:t>
            </a:r>
            <a:endParaRPr lang="en-US" sz="950" dirty="0"/>
          </a:p>
        </p:txBody>
      </p:sp>
      <p:sp>
        <p:nvSpPr>
          <p:cNvPr id="21" name="Text 18"/>
          <p:cNvSpPr/>
          <p:nvPr/>
        </p:nvSpPr>
        <p:spPr>
          <a:xfrm>
            <a:off x="556974" y="6139458"/>
            <a:ext cx="6594158" cy="475774"/>
          </a:xfrm>
          <a:prstGeom prst="rect">
            <a:avLst/>
          </a:prstGeom>
          <a:noFill/>
          <a:ln/>
        </p:spPr>
        <p:txBody>
          <a:bodyPr wrap="square" lIns="0" tIns="0" rIns="0" bIns="0" rtlCol="0" anchor="t"/>
          <a:lstStyle/>
          <a:p>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[P01] Create a validation utility in `src/utils/validators.py` with functions for email validation (RFC 5322 format) and phone number validation (E.164 format). Include docstrings following Google style guide. Add comprehensive unit tests in `tests/utils/test_validators.py` with 100% coverage.</a:t>
            </a:r>
            <a:endParaRPr lang="en-US" sz="750" dirty="0"/>
          </a:p>
        </p:txBody>
      </p:sp>
      <p:sp>
        <p:nvSpPr>
          <p:cNvPr id="22" name="Text 19"/>
          <p:cNvSpPr/>
          <p:nvPr/>
        </p:nvSpPr>
        <p:spPr>
          <a:xfrm>
            <a:off x="556974" y="6674763"/>
            <a:ext cx="6594158" cy="475774"/>
          </a:xfrm>
          <a:prstGeom prst="rect">
            <a:avLst/>
          </a:prstGeom>
          <a:noFill/>
          <a:ln/>
        </p:spPr>
        <p:txBody>
          <a:bodyPr wrap="square" lIns="0" tIns="0" rIns="0" bIns="0" rtlCol="0" anchor="t"/>
          <a:lstStyle/>
          <a:p>
            <a:pPr algn="l" indent="0" marL="0">
              <a:lnSpc>
                <a:spcPts val="1250"/>
              </a:lnSpc>
              <a:buNone/>
            </a:pPr>
            <a:r>
              <a:rPr lang="en-US" sz="750" b="1" dirty="0">
                <a:solidFill>
                  <a:srgbClr val="403234"/>
                </a:solidFill>
                <a:latin typeface="Noto Serif HK" pitchFamily="34" charset="0"/>
                <a:ea typeface="Noto Serif HK" pitchFamily="34" charset="-122"/>
                <a:cs typeface="Noto Serif HK" pitchFamily="34" charset="-120"/>
              </a:rPr>
              <a:t>Why it's good:</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This prompt is highly specific, providing exact file paths, detailing the required functionality (email and phone validation), specifying formats (RFC 5322, E.164), dictating code style (Google docstrings), and demanding comprehensive testing (unit tests, 100% coverage). It represents a single, well-defined task.</a:t>
            </a:r>
            <a:endParaRPr lang="en-US" sz="750" dirty="0"/>
          </a:p>
        </p:txBody>
      </p:sp>
      <p:sp>
        <p:nvSpPr>
          <p:cNvPr id="23" name="Shape 20"/>
          <p:cNvSpPr/>
          <p:nvPr/>
        </p:nvSpPr>
        <p:spPr>
          <a:xfrm>
            <a:off x="7364730" y="5810488"/>
            <a:ext cx="6868835" cy="1454467"/>
          </a:xfrm>
          <a:prstGeom prst="roundRect">
            <a:avLst>
              <a:gd name="adj" fmla="val 5029"/>
            </a:avLst>
          </a:prstGeom>
          <a:solidFill>
            <a:srgbClr val="403234"/>
          </a:solidFill>
          <a:ln w="15240">
            <a:solidFill>
              <a:srgbClr val="786A6C"/>
            </a:solidFill>
            <a:prstDash val="solid"/>
          </a:ln>
        </p:spPr>
      </p:sp>
      <p:sp>
        <p:nvSpPr>
          <p:cNvPr id="24" name="Shape 21"/>
          <p:cNvSpPr/>
          <p:nvPr/>
        </p:nvSpPr>
        <p:spPr>
          <a:xfrm>
            <a:off x="7349490" y="5810488"/>
            <a:ext cx="60960" cy="1454467"/>
          </a:xfrm>
          <a:prstGeom prst="roundRect">
            <a:avLst>
              <a:gd name="adj" fmla="val 24419"/>
            </a:avLst>
          </a:prstGeom>
          <a:solidFill>
            <a:srgbClr val="E2C2B3"/>
          </a:solidFill>
          <a:ln/>
        </p:spPr>
      </p:sp>
      <p:sp>
        <p:nvSpPr>
          <p:cNvPr id="25" name="Text 22"/>
          <p:cNvSpPr/>
          <p:nvPr/>
        </p:nvSpPr>
        <p:spPr>
          <a:xfrm>
            <a:off x="7524869" y="5924907"/>
            <a:ext cx="1483995" cy="155019"/>
          </a:xfrm>
          <a:prstGeom prst="rect">
            <a:avLst/>
          </a:prstGeom>
          <a:noFill/>
          <a:ln/>
        </p:spPr>
        <p:txBody>
          <a:bodyPr wrap="none" lIns="0" tIns="0" rIns="0" bIns="0" rtlCol="0" anchor="t"/>
          <a:lstStyle/>
          <a:p>
            <a:pPr algn="l" indent="0" marL="0">
              <a:lnSpc>
                <a:spcPts val="1200"/>
              </a:lnSpc>
              <a:buNone/>
            </a:pPr>
            <a:r>
              <a:rPr lang="en-US" sz="950" b="1" dirty="0">
                <a:solidFill>
                  <a:srgbClr val="D3C9C5"/>
                </a:solidFill>
                <a:latin typeface="Noto Serif HK Bold" pitchFamily="34" charset="0"/>
                <a:ea typeface="Noto Serif HK Bold" pitchFamily="34" charset="-122"/>
                <a:cs typeface="Noto Serif HK Bold" pitchFamily="34" charset="-120"/>
              </a:rPr>
              <a:t>✗ Bad Prompt Example</a:t>
            </a:r>
            <a:endParaRPr lang="en-US" sz="950" dirty="0"/>
          </a:p>
        </p:txBody>
      </p:sp>
      <p:sp>
        <p:nvSpPr>
          <p:cNvPr id="26" name="Text 23"/>
          <p:cNvSpPr/>
          <p:nvPr/>
        </p:nvSpPr>
        <p:spPr>
          <a:xfrm>
            <a:off x="7524869" y="6139458"/>
            <a:ext cx="6594277" cy="158591"/>
          </a:xfrm>
          <a:prstGeom prst="rect">
            <a:avLst/>
          </a:prstGeom>
          <a:noFill/>
          <a:ln/>
        </p:spPr>
        <p:txBody>
          <a:bodyPr wrap="none" lIns="0" tIns="0" rIns="0" bIns="0" rtlCol="0" anchor="t"/>
          <a:lstStyle/>
          <a:p>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[P01] Add validation</a:t>
            </a:r>
            <a:endParaRPr lang="en-US" sz="750" dirty="0"/>
          </a:p>
        </p:txBody>
      </p:sp>
      <p:sp>
        <p:nvSpPr>
          <p:cNvPr id="27" name="Text 24"/>
          <p:cNvSpPr/>
          <p:nvPr/>
        </p:nvSpPr>
        <p:spPr>
          <a:xfrm>
            <a:off x="7524869" y="6357580"/>
            <a:ext cx="6594277" cy="475774"/>
          </a:xfrm>
          <a:prstGeom prst="rect">
            <a:avLst/>
          </a:prstGeom>
          <a:noFill/>
          <a:ln/>
        </p:spPr>
        <p:txBody>
          <a:bodyPr wrap="square" lIns="0" tIns="0" rIns="0" bIns="0" rtlCol="0" anchor="t"/>
          <a:lstStyle/>
          <a:p>
            <a:pPr algn="l" indent="0" marL="0">
              <a:lnSpc>
                <a:spcPts val="1250"/>
              </a:lnSpc>
              <a:buNone/>
            </a:pPr>
            <a:r>
              <a:rPr lang="en-US" sz="750" b="1" dirty="0">
                <a:solidFill>
                  <a:srgbClr val="5F5153"/>
                </a:solidFill>
                <a:latin typeface="Noto Serif HK" pitchFamily="34" charset="0"/>
                <a:ea typeface="Noto Serif HK" pitchFamily="34" charset="-122"/>
                <a:cs typeface="Noto Serif HK" pitchFamily="34" charset="-120"/>
              </a:rPr>
              <a:t>Why it's bad:</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This prompt is overly vague and lacks essential details. It doesn't specify what needs validation, where the code should be placed, what type of validation is required, or any quality standards. Such a prompt would likely lead to ambiguous or incomplete results from Copilot, requiring significant manual intervention or further prompting.</a:t>
            </a:r>
            <a:endParaRPr lang="en-US" sz="750" dirty="0"/>
          </a:p>
        </p:txBody>
      </p:sp>
      <p:sp>
        <p:nvSpPr>
          <p:cNvPr id="28" name="Text 25"/>
          <p:cNvSpPr/>
          <p:nvPr/>
        </p:nvSpPr>
        <p:spPr>
          <a:xfrm>
            <a:off x="396835" y="7376517"/>
            <a:ext cx="13836729" cy="158591"/>
          </a:xfrm>
          <a:prstGeom prst="rect">
            <a:avLst/>
          </a:prstGeom>
          <a:noFill/>
          <a:ln/>
        </p:spPr>
        <p:txBody>
          <a:bodyPr wrap="non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Always strive for clarity, specificity, and completeness when writing your prompts to maximize Copilot's effectiveness and minimize rework.</a:t>
            </a:r>
            <a:endParaRPr lang="en-US" sz="750" dirty="0"/>
          </a:p>
        </p:txBody>
      </p:sp>
      <p:sp>
        <p:nvSpPr>
          <p:cNvPr id="29" name="Text 26"/>
          <p:cNvSpPr/>
          <p:nvPr/>
        </p:nvSpPr>
        <p:spPr>
          <a:xfrm>
            <a:off x="396835" y="7683937"/>
            <a:ext cx="2605087" cy="185976"/>
          </a:xfrm>
          <a:prstGeom prst="rect">
            <a:avLst/>
          </a:prstGeom>
          <a:noFill/>
          <a:ln/>
        </p:spPr>
        <p:txBody>
          <a:bodyPr wrap="none" lIns="0" tIns="0" rIns="0" bIns="0" rtlCol="0" anchor="t"/>
          <a:lstStyle/>
          <a:p>
            <a:pPr algn="l" indent="0" marL="0">
              <a:lnSpc>
                <a:spcPts val="1450"/>
              </a:lnSpc>
              <a:buNone/>
            </a:pPr>
            <a:r>
              <a:rPr lang="en-US" sz="1150" b="1" dirty="0">
                <a:solidFill>
                  <a:srgbClr val="FFF8F5"/>
                </a:solidFill>
                <a:latin typeface="Noto Serif HK Bold" pitchFamily="34" charset="0"/>
                <a:ea typeface="Noto Serif HK Bold" pitchFamily="34" charset="-122"/>
                <a:cs typeface="Noto Serif HK Bold" pitchFamily="34" charset="-120"/>
              </a:rPr>
              <a:t>Executing Prompts in Copilot Chat</a:t>
            </a:r>
            <a:endParaRPr lang="en-US" sz="1150" dirty="0"/>
          </a:p>
        </p:txBody>
      </p:sp>
      <p:sp>
        <p:nvSpPr>
          <p:cNvPr id="30" name="Text 27"/>
          <p:cNvSpPr/>
          <p:nvPr/>
        </p:nvSpPr>
        <p:spPr>
          <a:xfrm>
            <a:off x="396835" y="8018740"/>
            <a:ext cx="13836729" cy="158591"/>
          </a:xfrm>
          <a:prstGeom prst="rect">
            <a:avLst/>
          </a:prstGeom>
          <a:noFill/>
          <a:ln/>
        </p:spPr>
        <p:txBody>
          <a:bodyPr wrap="none" lIns="0" tIns="0" rIns="0" bIns="0" rtlCol="0" anchor="t"/>
          <a:lstStyle/>
          <a:p>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Once your prompts are defined in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work-iteration-prompts.md</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you can execute them using the Copilot Chat interface within VS Code. Follow these steps for execution:</a:t>
            </a:r>
            <a:endParaRPr lang="en-US" sz="750" dirty="0"/>
          </a:p>
        </p:txBody>
      </p:sp>
      <p:sp>
        <p:nvSpPr>
          <p:cNvPr id="31" name="Text 28"/>
          <p:cNvSpPr/>
          <p:nvPr/>
        </p:nvSpPr>
        <p:spPr>
          <a:xfrm>
            <a:off x="396835" y="8288893"/>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1"/>
            </a:pPr>
            <a:r>
              <a:rPr lang="en-US" sz="750" b="1" dirty="0">
                <a:solidFill>
                  <a:srgbClr val="D3C9C5"/>
                </a:solidFill>
                <a:latin typeface="Noto Serif HK" pitchFamily="34" charset="0"/>
                <a:ea typeface="Noto Serif HK" pitchFamily="34" charset="-122"/>
                <a:cs typeface="Noto Serif HK" pitchFamily="34" charset="-120"/>
              </a:rPr>
              <a:t>Open VS Code:</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Ensure you have VS Code running with the GitHub Copilot extension installed and active.</a:t>
            </a:r>
            <a:endParaRPr lang="en-US" sz="750" dirty="0"/>
          </a:p>
        </p:txBody>
      </p:sp>
      <p:sp>
        <p:nvSpPr>
          <p:cNvPr id="32" name="Text 29"/>
          <p:cNvSpPr/>
          <p:nvPr/>
        </p:nvSpPr>
        <p:spPr>
          <a:xfrm>
            <a:off x="396835" y="8482132"/>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2"/>
            </a:pPr>
            <a:r>
              <a:rPr lang="en-US" sz="750" b="1" dirty="0">
                <a:solidFill>
                  <a:srgbClr val="D3C9C5"/>
                </a:solidFill>
                <a:latin typeface="Noto Serif HK" pitchFamily="34" charset="0"/>
                <a:ea typeface="Noto Serif HK" pitchFamily="34" charset="-122"/>
                <a:cs typeface="Noto Serif HK" pitchFamily="34" charset="-120"/>
              </a:rPr>
              <a:t>Launch Copilot Chat:</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Open the Copilot Chat panel by pressing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Ctrl+Shift+I</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(Windows/Linux) or </a:t>
            </a:r>
            <a:pPr algn="l"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Cmd+Shift+I</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(macOS).</a:t>
            </a:r>
            <a:endParaRPr lang="en-US" sz="750" dirty="0"/>
          </a:p>
        </p:txBody>
      </p:sp>
      <p:sp>
        <p:nvSpPr>
          <p:cNvPr id="33" name="Text 30"/>
          <p:cNvSpPr/>
          <p:nvPr/>
        </p:nvSpPr>
        <p:spPr>
          <a:xfrm>
            <a:off x="396835" y="8675370"/>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3"/>
            </a:pPr>
            <a:r>
              <a:rPr lang="en-US" sz="750" b="1" dirty="0">
                <a:solidFill>
                  <a:srgbClr val="D3C9C5"/>
                </a:solidFill>
                <a:latin typeface="Noto Serif HK" pitchFamily="34" charset="0"/>
                <a:ea typeface="Noto Serif HK" pitchFamily="34" charset="-122"/>
                <a:cs typeface="Noto Serif HK" pitchFamily="34" charset="-120"/>
              </a:rPr>
              <a:t>Select Appropriate Model:</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Verify that you are using a capable large language model (LLM) such as Claude Sonnet 4 or GPT-4. The quality of Copilot's output heavily depends on the underlying LLM.</a:t>
            </a:r>
            <a:endParaRPr lang="en-US" sz="750" dirty="0"/>
          </a:p>
        </p:txBody>
      </p:sp>
      <p:sp>
        <p:nvSpPr>
          <p:cNvPr id="34" name="Text 31"/>
          <p:cNvSpPr/>
          <p:nvPr/>
        </p:nvSpPr>
        <p:spPr>
          <a:xfrm>
            <a:off x="396835" y="8868608"/>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4"/>
            </a:pPr>
            <a:r>
              <a:rPr lang="en-US" sz="750" b="1" dirty="0">
                <a:solidFill>
                  <a:srgbClr val="D3C9C5"/>
                </a:solidFill>
                <a:latin typeface="Noto Serif HK" pitchFamily="34" charset="0"/>
                <a:ea typeface="Noto Serif HK" pitchFamily="34" charset="-122"/>
                <a:cs typeface="Noto Serif HK" pitchFamily="34" charset="-120"/>
              </a:rPr>
              <a:t>Execute Prompts:</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You have two primary methods for executing prompts:</a:t>
            </a:r>
            <a:endParaRPr lang="en-US" sz="750" dirty="0"/>
          </a:p>
        </p:txBody>
      </p:sp>
      <p:sp>
        <p:nvSpPr>
          <p:cNvPr id="35" name="Text 32"/>
          <p:cNvSpPr/>
          <p:nvPr/>
        </p:nvSpPr>
        <p:spPr>
          <a:xfrm>
            <a:off x="396835" y="9061847"/>
            <a:ext cx="13836729" cy="158591"/>
          </a:xfrm>
          <a:prstGeom prst="rect">
            <a:avLst/>
          </a:prstGeom>
          <a:noFill/>
          <a:ln/>
        </p:spPr>
        <p:txBody>
          <a:bodyPr wrap="none" lIns="0" tIns="0" rIns="0" bIns="0" rtlCol="0" anchor="t"/>
          <a:lstStyle/>
          <a:p>
            <a:pPr algn="l" lvl="1" marL="685800" indent="-342900">
              <a:lnSpc>
                <a:spcPts val="1250"/>
              </a:lnSpc>
              <a:buSzPct val="100000"/>
              <a:buChar char="•"/>
            </a:pPr>
            <a:r>
              <a:rPr lang="en-US" sz="750" b="1" dirty="0">
                <a:solidFill>
                  <a:srgbClr val="D3C9C5"/>
                </a:solidFill>
                <a:latin typeface="Noto Serif HK" pitchFamily="34" charset="0"/>
                <a:ea typeface="Noto Serif HK" pitchFamily="34" charset="-122"/>
                <a:cs typeface="Noto Serif HK" pitchFamily="34" charset="-120"/>
              </a:rPr>
              <a:t>Execute a Specific Prompt:</a:t>
            </a:r>
            <a:pPr algn="l" lvl="1"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To run a particular prompt by its ID, use the command: </a:t>
            </a:r>
            <a:pPr algn="l" lvl="1"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/rdd.execute P01</a:t>
            </a:r>
            <a:pPr algn="l" lvl="1"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(replace </a:t>
            </a:r>
            <a:pPr algn="l" lvl="1"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P01</a:t>
            </a:r>
            <a:pPr algn="l" lvl="1"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with the desired Prompt ID).</a:t>
            </a:r>
            <a:endParaRPr lang="en-US" sz="750" dirty="0"/>
          </a:p>
        </p:txBody>
      </p:sp>
      <p:sp>
        <p:nvSpPr>
          <p:cNvPr id="36" name="Text 33"/>
          <p:cNvSpPr/>
          <p:nvPr/>
        </p:nvSpPr>
        <p:spPr>
          <a:xfrm>
            <a:off x="396835" y="9255085"/>
            <a:ext cx="13836729" cy="158591"/>
          </a:xfrm>
          <a:prstGeom prst="rect">
            <a:avLst/>
          </a:prstGeom>
          <a:noFill/>
          <a:ln/>
        </p:spPr>
        <p:txBody>
          <a:bodyPr wrap="none" lIns="0" tIns="0" rIns="0" bIns="0" rtlCol="0" anchor="t"/>
          <a:lstStyle/>
          <a:p>
            <a:pPr algn="l" lvl="1" marL="685800" indent="-342900">
              <a:lnSpc>
                <a:spcPts val="1250"/>
              </a:lnSpc>
              <a:buSzPct val="100000"/>
              <a:buChar char="•"/>
            </a:pPr>
            <a:r>
              <a:rPr lang="en-US" sz="750" b="1" dirty="0">
                <a:solidFill>
                  <a:srgbClr val="D3C9C5"/>
                </a:solidFill>
                <a:latin typeface="Noto Serif HK" pitchFamily="34" charset="0"/>
                <a:ea typeface="Noto Serif HK" pitchFamily="34" charset="-122"/>
                <a:cs typeface="Noto Serif HK" pitchFamily="34" charset="-120"/>
              </a:rPr>
              <a:t>Execute the Next Uncompleted Prompt:</a:t>
            </a:r>
            <a:pPr algn="l" lvl="1"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To automatically run the next prompt that hasn't been marked as completed (i.e., its checkbox is </a:t>
            </a:r>
            <a:pPr algn="l" lvl="1"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 ]</a:t>
            </a:r>
            <a:pPr algn="l" lvl="1"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simply use the command: </a:t>
            </a:r>
            <a:pPr algn="l" lvl="1" indent="0" marL="0">
              <a:lnSpc>
                <a:spcPts val="1250"/>
              </a:lnSpc>
              <a:buNone/>
            </a:pPr>
            <a:r>
              <a:rPr lang="en-US" sz="750" dirty="0">
                <a:solidFill>
                  <a:srgbClr val="D3C9C5"/>
                </a:solidFill>
                <a:highlight>
                  <a:srgbClr val="4D3F41"/>
                </a:highlight>
                <a:latin typeface="Consolas" pitchFamily="34" charset="0"/>
                <a:ea typeface="Consolas" pitchFamily="34" charset="-122"/>
                <a:cs typeface="Consolas" pitchFamily="34" charset="-120"/>
              </a:rPr>
              <a:t>/rdd.execute</a:t>
            </a:r>
            <a:pPr algn="l" lvl="1"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The framework will find the first uncompleted prompt and send its instructions to Copilot.</a:t>
            </a:r>
            <a:endParaRPr lang="en-US" sz="750" dirty="0"/>
          </a:p>
        </p:txBody>
      </p:sp>
      <p:sp>
        <p:nvSpPr>
          <p:cNvPr id="37" name="Text 34"/>
          <p:cNvSpPr/>
          <p:nvPr/>
        </p:nvSpPr>
        <p:spPr>
          <a:xfrm>
            <a:off x="396835" y="9448324"/>
            <a:ext cx="13836729" cy="158591"/>
          </a:xfrm>
          <a:prstGeom prst="rect">
            <a:avLst/>
          </a:prstGeom>
          <a:noFill/>
          <a:ln/>
        </p:spPr>
        <p:txBody>
          <a:bodyPr wrap="none" lIns="0" tIns="0" rIns="0" bIns="0" rtlCol="0" anchor="t"/>
          <a:lstStyle/>
          <a:p>
            <a:pPr algn="l" marL="342900" indent="-342900">
              <a:lnSpc>
                <a:spcPts val="1250"/>
              </a:lnSpc>
              <a:buSzPct val="100000"/>
              <a:buFont typeface="+mj-lt"/>
              <a:buAutoNum type="arabicPeriod" startAt="5"/>
            </a:pPr>
            <a:r>
              <a:rPr lang="en-US" sz="750" b="1" dirty="0">
                <a:solidFill>
                  <a:srgbClr val="D3C9C5"/>
                </a:solidFill>
                <a:latin typeface="Noto Serif HK" pitchFamily="34" charset="0"/>
                <a:ea typeface="Noto Serif HK" pitchFamily="34" charset="-122"/>
                <a:cs typeface="Noto Serif HK" pitchFamily="34" charset="-120"/>
              </a:rPr>
              <a:t>Review and Iterate:</a:t>
            </a:r>
            <a:pPr algn="l" indent="0" marL="0">
              <a:lnSpc>
                <a:spcPts val="1250"/>
              </a:lnSpc>
              <a:buNone/>
            </a:pPr>
            <a:r>
              <a:rPr lang="en-US" sz="750" dirty="0">
                <a:solidFill>
                  <a:srgbClr val="D3C9C5"/>
                </a:solidFill>
                <a:latin typeface="Noto Serif HK" pitchFamily="34" charset="0"/>
                <a:ea typeface="Noto Serif HK" pitchFamily="34" charset="-122"/>
                <a:cs typeface="Noto Serif HK" pitchFamily="34" charset="-120"/>
              </a:rPr>
              <a:t> After Copilot executes a prompt, carefully review the generated code and make any necessary adjustments. This iterative process of prompting, executing, and refining is central to RDD.</a:t>
            </a:r>
            <a:endParaRPr lang="en-US" sz="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38626" y="380286"/>
            <a:ext cx="2741771" cy="342662"/>
          </a:xfrm>
          <a:prstGeom prst="rect">
            <a:avLst/>
          </a:prstGeom>
          <a:noFill/>
          <a:ln/>
        </p:spPr>
        <p:txBody>
          <a:bodyPr wrap="none" lIns="0" tIns="0" rIns="0" bIns="0" rtlCol="0" anchor="t"/>
          <a:lstStyle/>
          <a:p>
            <a:pPr algn="l" indent="0" marL="0">
              <a:lnSpc>
                <a:spcPts val="2650"/>
              </a:lnSpc>
              <a:buNone/>
            </a:pPr>
            <a:r>
              <a:rPr lang="en-US" sz="2150" b="1" dirty="0">
                <a:solidFill>
                  <a:srgbClr val="FFF8F5"/>
                </a:solidFill>
                <a:latin typeface="Noto Serif HK Bold" pitchFamily="34" charset="0"/>
                <a:ea typeface="Noto Serif HK Bold" pitchFamily="34" charset="-122"/>
                <a:cs typeface="Noto Serif HK Bold" pitchFamily="34" charset="-120"/>
              </a:rPr>
              <a:t>Special Commands</a:t>
            </a:r>
            <a:endParaRPr lang="en-US" sz="2150" dirty="0"/>
          </a:p>
        </p:txBody>
      </p:sp>
      <p:sp>
        <p:nvSpPr>
          <p:cNvPr id="3" name="Text 1"/>
          <p:cNvSpPr/>
          <p:nvPr/>
        </p:nvSpPr>
        <p:spPr>
          <a:xfrm>
            <a:off x="438626" y="942261"/>
            <a:ext cx="13753148" cy="175379"/>
          </a:xfrm>
          <a:prstGeom prst="rect">
            <a:avLst/>
          </a:prstGeom>
          <a:noFill/>
          <a:ln/>
        </p:spPr>
        <p:txBody>
          <a:bodyPr wrap="none" lIns="0" tIns="0" rIns="0" bIns="0" rtlCol="0" anchor="t"/>
          <a:lstStyle/>
          <a:p>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The RDD framework includes two special commands designed for specific phases of your development workflow: documentation synchronization and comprehensive requirement analysis and planning.</a:t>
            </a:r>
            <a:endParaRPr lang="en-US" sz="850" dirty="0"/>
          </a:p>
        </p:txBody>
      </p:sp>
      <p:sp>
        <p:nvSpPr>
          <p:cNvPr id="4" name="Shape 2"/>
          <p:cNvSpPr/>
          <p:nvPr/>
        </p:nvSpPr>
        <p:spPr>
          <a:xfrm>
            <a:off x="438626" y="1528763"/>
            <a:ext cx="6742867" cy="3621643"/>
          </a:xfrm>
          <a:prstGeom prst="roundRect">
            <a:avLst>
              <a:gd name="adj" fmla="val 2020"/>
            </a:avLst>
          </a:prstGeom>
          <a:solidFill>
            <a:srgbClr val="403234"/>
          </a:solidFill>
          <a:ln/>
        </p:spPr>
      </p:sp>
      <p:sp>
        <p:nvSpPr>
          <p:cNvPr id="5" name="Shape 3"/>
          <p:cNvSpPr/>
          <p:nvPr/>
        </p:nvSpPr>
        <p:spPr>
          <a:xfrm>
            <a:off x="438626" y="1513522"/>
            <a:ext cx="6742867" cy="60960"/>
          </a:xfrm>
          <a:prstGeom prst="roundRect">
            <a:avLst>
              <a:gd name="adj" fmla="val 26986"/>
            </a:avLst>
          </a:prstGeom>
          <a:solidFill>
            <a:srgbClr val="E2C2B3"/>
          </a:solidFill>
          <a:ln/>
        </p:spPr>
      </p:sp>
      <p:sp>
        <p:nvSpPr>
          <p:cNvPr id="6" name="Shape 4"/>
          <p:cNvSpPr/>
          <p:nvPr/>
        </p:nvSpPr>
        <p:spPr>
          <a:xfrm>
            <a:off x="3645515" y="1364337"/>
            <a:ext cx="328970" cy="328970"/>
          </a:xfrm>
          <a:prstGeom prst="roundRect">
            <a:avLst>
              <a:gd name="adj" fmla="val 277958"/>
            </a:avLst>
          </a:prstGeom>
          <a:solidFill>
            <a:srgbClr val="E2C2B3"/>
          </a:solidFill>
          <a:ln/>
        </p:spPr>
      </p:sp>
      <p:pic>
        <p:nvPicPr>
          <p:cNvPr id="7"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744218" y="1463040"/>
            <a:ext cx="131564" cy="131564"/>
          </a:xfrm>
          <a:prstGeom prst="rect">
            <a:avLst/>
          </a:prstGeom>
        </p:spPr>
      </p:pic>
      <p:sp>
        <p:nvSpPr>
          <p:cNvPr id="8" name="Text 5"/>
          <p:cNvSpPr/>
          <p:nvPr/>
        </p:nvSpPr>
        <p:spPr>
          <a:xfrm>
            <a:off x="563523" y="1802844"/>
            <a:ext cx="1873806" cy="171212"/>
          </a:xfrm>
          <a:prstGeom prst="rect">
            <a:avLst/>
          </a:prstGeom>
          <a:noFill/>
          <a:ln/>
        </p:spPr>
        <p:txBody>
          <a:bodyPr wrap="none" lIns="0" tIns="0" rIns="0" bIns="0" rtlCol="0" anchor="t"/>
          <a:lstStyle/>
          <a:p>
            <a:pPr algn="l" indent="0" marL="0">
              <a:lnSpc>
                <a:spcPts val="1300"/>
              </a:lnSpc>
              <a:buNone/>
            </a:pPr>
            <a:r>
              <a:rPr lang="en-US" sz="1050" b="1" dirty="0">
                <a:solidFill>
                  <a:srgbClr val="D3C9C5"/>
                </a:solidFill>
                <a:latin typeface="Noto Serif HK Bold" pitchFamily="34" charset="0"/>
                <a:ea typeface="Noto Serif HK Bold" pitchFamily="34" charset="-122"/>
                <a:cs typeface="Noto Serif HK Bold" pitchFamily="34" charset="-120"/>
              </a:rPr>
              <a:t>The .rdd.update Command</a:t>
            </a:r>
            <a:endParaRPr lang="en-US" sz="1050" dirty="0"/>
          </a:p>
        </p:txBody>
      </p:sp>
      <p:sp>
        <p:nvSpPr>
          <p:cNvPr id="9" name="Text 6"/>
          <p:cNvSpPr/>
          <p:nvPr/>
        </p:nvSpPr>
        <p:spPr>
          <a:xfrm>
            <a:off x="563523" y="2083713"/>
            <a:ext cx="6493073" cy="724376"/>
          </a:xfrm>
          <a:prstGeom prst="rect">
            <a:avLst/>
          </a:prstGeom>
          <a:noFill/>
          <a:ln/>
        </p:spPr>
        <p:txBody>
          <a:bodyPr wrap="square" lIns="0" tIns="0" rIns="0" bIns="0" rtlCol="0" anchor="t"/>
          <a:lstStyle/>
          <a:p>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The </a:t>
            </a:r>
            <a:pPr algn="l" indent="0" marL="0">
              <a:lnSpc>
                <a:spcPts val="1350"/>
              </a:lnSpc>
              <a:buNone/>
            </a:pPr>
            <a:r>
              <a:rPr lang="en-US" sz="850" dirty="0">
                <a:solidFill>
                  <a:srgbClr val="D3C9C5"/>
                </a:solidFill>
                <a:highlight>
                  <a:srgbClr val="4D3F41"/>
                </a:highlight>
                <a:latin typeface="Consolas" pitchFamily="34" charset="0"/>
                <a:ea typeface="Consolas" pitchFamily="34" charset="-122"/>
                <a:cs typeface="Consolas" pitchFamily="34" charset="-120"/>
              </a:rPr>
              <a:t>.rdd.update</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command is critical for maintaining accurate and current documentation. After completing development work on an iteration, this command scans your code changes and automatically updates the </a:t>
            </a:r>
            <a:pPr algn="l" indent="0" marL="0">
              <a:lnSpc>
                <a:spcPts val="1350"/>
              </a:lnSpc>
              <a:buNone/>
            </a:pPr>
            <a:r>
              <a:rPr lang="en-US" sz="850" dirty="0">
                <a:solidFill>
                  <a:srgbClr val="D3C9C5"/>
                </a:solidFill>
                <a:highlight>
                  <a:srgbClr val="4D3F41"/>
                </a:highlight>
                <a:latin typeface="Consolas" pitchFamily="34" charset="0"/>
                <a:ea typeface="Consolas" pitchFamily="34" charset="-122"/>
                <a:cs typeface="Consolas" pitchFamily="34" charset="-120"/>
              </a:rPr>
              <a:t>requirements.md</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and </a:t>
            </a:r>
            <a:pPr algn="l" indent="0" marL="0">
              <a:lnSpc>
                <a:spcPts val="1350"/>
              </a:lnSpc>
              <a:buNone/>
            </a:pPr>
            <a:r>
              <a:rPr lang="en-US" sz="850" dirty="0">
                <a:solidFill>
                  <a:srgbClr val="D3C9C5"/>
                </a:solidFill>
                <a:highlight>
                  <a:srgbClr val="4D3F41"/>
                </a:highlight>
                <a:latin typeface="Consolas" pitchFamily="34" charset="0"/>
                <a:ea typeface="Consolas" pitchFamily="34" charset="-122"/>
                <a:cs typeface="Consolas" pitchFamily="34" charset="-120"/>
              </a:rPr>
              <a:t>tech-spec.md</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files to reflect those changes. This ensures that your project documentation always stays in sync with your implementation, providing a reliable source of truth for your project.</a:t>
            </a:r>
            <a:endParaRPr lang="en-US" sz="850" dirty="0"/>
          </a:p>
        </p:txBody>
      </p:sp>
      <p:sp>
        <p:nvSpPr>
          <p:cNvPr id="10" name="Text 7"/>
          <p:cNvSpPr/>
          <p:nvPr/>
        </p:nvSpPr>
        <p:spPr>
          <a:xfrm>
            <a:off x="563523" y="2906792"/>
            <a:ext cx="6493073" cy="182999"/>
          </a:xfrm>
          <a:prstGeom prst="rect">
            <a:avLst/>
          </a:prstGeom>
          <a:noFill/>
          <a:ln/>
        </p:spPr>
        <p:txBody>
          <a:bodyPr wrap="none" lIns="0" tIns="0" rIns="0" bIns="0" rtlCol="0" anchor="t"/>
          <a:lstStyle/>
          <a:p>
            <a:pPr algn="l" indent="0" marL="0">
              <a:lnSpc>
                <a:spcPts val="1350"/>
              </a:lnSpc>
              <a:buNone/>
            </a:pPr>
            <a:r>
              <a:rPr lang="en-US" sz="850" b="1" dirty="0">
                <a:solidFill>
                  <a:srgbClr val="D3C9C5"/>
                </a:solidFill>
                <a:latin typeface="Noto Serif HK" pitchFamily="34" charset="0"/>
                <a:ea typeface="Noto Serif HK" pitchFamily="34" charset="-122"/>
                <a:cs typeface="Noto Serif HK" pitchFamily="34" charset="-120"/>
              </a:rPr>
              <a:t>Location:</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a:t>
            </a:r>
            <a:pPr algn="l" indent="0" marL="0">
              <a:lnSpc>
                <a:spcPts val="1350"/>
              </a:lnSpc>
              <a:buNone/>
            </a:pPr>
            <a:r>
              <a:rPr lang="en-US" sz="850" dirty="0">
                <a:solidFill>
                  <a:srgbClr val="D3C9C5"/>
                </a:solidFill>
                <a:highlight>
                  <a:srgbClr val="4D3F41"/>
                </a:highlight>
                <a:latin typeface="Consolas" pitchFamily="34" charset="0"/>
                <a:ea typeface="Consolas" pitchFamily="34" charset="-122"/>
                <a:cs typeface="Consolas" pitchFamily="34" charset="-120"/>
              </a:rPr>
              <a:t>.github/prompts/rdd.update.prompt.md</a:t>
            </a:r>
            <a:endParaRPr lang="en-US" sz="850" dirty="0"/>
          </a:p>
        </p:txBody>
      </p:sp>
      <p:sp>
        <p:nvSpPr>
          <p:cNvPr id="11" name="Text 8"/>
          <p:cNvSpPr/>
          <p:nvPr/>
        </p:nvSpPr>
        <p:spPr>
          <a:xfrm>
            <a:off x="563523" y="3188494"/>
            <a:ext cx="6493073" cy="175379"/>
          </a:xfrm>
          <a:prstGeom prst="rect">
            <a:avLst/>
          </a:prstGeom>
          <a:noFill/>
          <a:ln/>
        </p:spPr>
        <p:txBody>
          <a:bodyPr wrap="none" lIns="0" tIns="0" rIns="0" bIns="0" rtlCol="0" anchor="t"/>
          <a:lstStyle/>
          <a:p>
            <a:pPr algn="l" indent="0" marL="0">
              <a:lnSpc>
                <a:spcPts val="1350"/>
              </a:lnSpc>
              <a:buNone/>
            </a:pPr>
            <a:r>
              <a:rPr lang="en-US" sz="850" b="1" dirty="0">
                <a:solidFill>
                  <a:srgbClr val="D3C9C5"/>
                </a:solidFill>
                <a:latin typeface="Noto Serif HK" pitchFamily="34" charset="0"/>
                <a:ea typeface="Noto Serif HK" pitchFamily="34" charset="-122"/>
                <a:cs typeface="Noto Serif HK" pitchFamily="34" charset="-120"/>
              </a:rPr>
              <a:t>When to Use:</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After all development prompts are executed for an iteration, and before marking the iteration as complete.</a:t>
            </a:r>
            <a:endParaRPr lang="en-US" sz="850" dirty="0"/>
          </a:p>
        </p:txBody>
      </p:sp>
      <p:sp>
        <p:nvSpPr>
          <p:cNvPr id="12" name="Text 9"/>
          <p:cNvSpPr/>
          <p:nvPr/>
        </p:nvSpPr>
        <p:spPr>
          <a:xfrm>
            <a:off x="563523" y="3462576"/>
            <a:ext cx="6493073" cy="365998"/>
          </a:xfrm>
          <a:prstGeom prst="rect">
            <a:avLst/>
          </a:prstGeom>
          <a:noFill/>
          <a:ln/>
        </p:spPr>
        <p:txBody>
          <a:bodyPr wrap="square" lIns="0" tIns="0" rIns="0" bIns="0" rtlCol="0" anchor="t"/>
          <a:lstStyle/>
          <a:p>
            <a:pPr algn="l" indent="0" marL="0">
              <a:lnSpc>
                <a:spcPts val="1350"/>
              </a:lnSpc>
              <a:buNone/>
            </a:pPr>
            <a:r>
              <a:rPr lang="en-US" sz="850" b="1" dirty="0">
                <a:solidFill>
                  <a:srgbClr val="D3C9C5"/>
                </a:solidFill>
                <a:latin typeface="Noto Serif HK" pitchFamily="34" charset="0"/>
                <a:ea typeface="Noto Serif HK" pitchFamily="34" charset="-122"/>
                <a:cs typeface="Noto Serif HK" pitchFamily="34" charset="-120"/>
              </a:rPr>
              <a:t>Usage:</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Simply execute </a:t>
            </a:r>
            <a:pPr algn="l" indent="0" marL="0">
              <a:lnSpc>
                <a:spcPts val="1350"/>
              </a:lnSpc>
              <a:buNone/>
            </a:pPr>
            <a:r>
              <a:rPr lang="en-US" sz="850" dirty="0">
                <a:solidFill>
                  <a:srgbClr val="D3C9C5"/>
                </a:solidFill>
                <a:highlight>
                  <a:srgbClr val="4D3F41"/>
                </a:highlight>
                <a:latin typeface="Consolas" pitchFamily="34" charset="0"/>
                <a:ea typeface="Consolas" pitchFamily="34" charset="-122"/>
                <a:cs typeface="Consolas" pitchFamily="34" charset="-120"/>
              </a:rPr>
              <a:t>/rdd.update</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in the Copilot Chat interface, or include it as the final prompt in your </a:t>
            </a:r>
            <a:pPr algn="l" indent="0" marL="0">
              <a:lnSpc>
                <a:spcPts val="1350"/>
              </a:lnSpc>
              <a:buNone/>
            </a:pPr>
            <a:r>
              <a:rPr lang="en-US" sz="850" dirty="0">
                <a:solidFill>
                  <a:srgbClr val="D3C9C5"/>
                </a:solidFill>
                <a:highlight>
                  <a:srgbClr val="4D3F41"/>
                </a:highlight>
                <a:latin typeface="Consolas" pitchFamily="34" charset="0"/>
                <a:ea typeface="Consolas" pitchFamily="34" charset="-122"/>
                <a:cs typeface="Consolas" pitchFamily="34" charset="-120"/>
              </a:rPr>
              <a:t>work-iteration-prompts.md</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file to run automatically.</a:t>
            </a:r>
            <a:endParaRPr lang="en-US" sz="850" dirty="0"/>
          </a:p>
        </p:txBody>
      </p:sp>
      <p:sp>
        <p:nvSpPr>
          <p:cNvPr id="13" name="Text 10"/>
          <p:cNvSpPr/>
          <p:nvPr/>
        </p:nvSpPr>
        <p:spPr>
          <a:xfrm>
            <a:off x="563523" y="3927277"/>
            <a:ext cx="6493073" cy="175379"/>
          </a:xfrm>
          <a:prstGeom prst="rect">
            <a:avLst/>
          </a:prstGeom>
          <a:noFill/>
          <a:ln/>
        </p:spPr>
        <p:txBody>
          <a:bodyPr wrap="none" lIns="0" tIns="0" rIns="0" bIns="0" rtlCol="0" anchor="t"/>
          <a:lstStyle/>
          <a:p>
            <a:pPr algn="l" indent="0" marL="0">
              <a:lnSpc>
                <a:spcPts val="1350"/>
              </a:lnSpc>
              <a:buNone/>
            </a:pPr>
            <a:r>
              <a:rPr lang="en-US" sz="850" b="1" dirty="0">
                <a:solidFill>
                  <a:srgbClr val="D3C9C5"/>
                </a:solidFill>
                <a:latin typeface="Noto Serif HK" pitchFamily="34" charset="0"/>
                <a:ea typeface="Noto Serif HK" pitchFamily="34" charset="-122"/>
                <a:cs typeface="Noto Serif HK" pitchFamily="34" charset="-120"/>
              </a:rPr>
              <a:t>What It Does:</a:t>
            </a:r>
            <a:endParaRPr lang="en-US" sz="850" dirty="0"/>
          </a:p>
        </p:txBody>
      </p:sp>
      <p:sp>
        <p:nvSpPr>
          <p:cNvPr id="14" name="Text 11"/>
          <p:cNvSpPr/>
          <p:nvPr/>
        </p:nvSpPr>
        <p:spPr>
          <a:xfrm>
            <a:off x="563523" y="4201358"/>
            <a:ext cx="6493073" cy="175379"/>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3C9C5"/>
                </a:solidFill>
                <a:latin typeface="Noto Serif HK" pitchFamily="34" charset="0"/>
                <a:ea typeface="Noto Serif HK" pitchFamily="34" charset="-122"/>
                <a:cs typeface="Noto Serif HK" pitchFamily="34" charset="-120"/>
              </a:rPr>
              <a:t>Scans all implementation files in your workspace for changes.</a:t>
            </a:r>
            <a:endParaRPr lang="en-US" sz="850" dirty="0"/>
          </a:p>
        </p:txBody>
      </p:sp>
      <p:sp>
        <p:nvSpPr>
          <p:cNvPr id="15" name="Text 12"/>
          <p:cNvSpPr/>
          <p:nvPr/>
        </p:nvSpPr>
        <p:spPr>
          <a:xfrm>
            <a:off x="563523" y="4415076"/>
            <a:ext cx="6493073" cy="175379"/>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3C9C5"/>
                </a:solidFill>
                <a:latin typeface="Noto Serif HK" pitchFamily="34" charset="0"/>
                <a:ea typeface="Noto Serif HK" pitchFamily="34" charset="-122"/>
                <a:cs typeface="Noto Serif HK" pitchFamily="34" charset="-120"/>
              </a:rPr>
              <a:t>Identifies new features, bug fixes, and documentation updates.</a:t>
            </a:r>
            <a:endParaRPr lang="en-US" sz="850" dirty="0"/>
          </a:p>
        </p:txBody>
      </p:sp>
      <p:sp>
        <p:nvSpPr>
          <p:cNvPr id="16" name="Text 13"/>
          <p:cNvSpPr/>
          <p:nvPr/>
        </p:nvSpPr>
        <p:spPr>
          <a:xfrm>
            <a:off x="563523" y="4628793"/>
            <a:ext cx="6493073" cy="182999"/>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3C9C5"/>
                </a:solidFill>
                <a:latin typeface="Noto Serif HK" pitchFamily="34" charset="0"/>
                <a:ea typeface="Noto Serif HK" pitchFamily="34" charset="-122"/>
                <a:cs typeface="Noto Serif HK" pitchFamily="34" charset="-120"/>
              </a:rPr>
              <a:t>Automatically updates </a:t>
            </a:r>
            <a:pPr algn="l" indent="0" marL="0">
              <a:lnSpc>
                <a:spcPts val="1350"/>
              </a:lnSpc>
              <a:buNone/>
            </a:pPr>
            <a:r>
              <a:rPr lang="en-US" sz="850" dirty="0">
                <a:solidFill>
                  <a:srgbClr val="D3C9C5"/>
                </a:solidFill>
                <a:highlight>
                  <a:srgbClr val="4D3F41"/>
                </a:highlight>
                <a:latin typeface="Consolas" pitchFamily="34" charset="0"/>
                <a:ea typeface="Consolas" pitchFamily="34" charset="-122"/>
                <a:cs typeface="Consolas" pitchFamily="34" charset="-120"/>
              </a:rPr>
              <a:t>requirements.md</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and </a:t>
            </a:r>
            <a:pPr algn="l" indent="0" marL="0">
              <a:lnSpc>
                <a:spcPts val="1350"/>
              </a:lnSpc>
              <a:buNone/>
            </a:pPr>
            <a:r>
              <a:rPr lang="en-US" sz="850" dirty="0">
                <a:solidFill>
                  <a:srgbClr val="D3C9C5"/>
                </a:solidFill>
                <a:highlight>
                  <a:srgbClr val="4D3F41"/>
                </a:highlight>
                <a:latin typeface="Consolas" pitchFamily="34" charset="0"/>
                <a:ea typeface="Consolas" pitchFamily="34" charset="-122"/>
                <a:cs typeface="Consolas" pitchFamily="34" charset="-120"/>
              </a:rPr>
              <a:t>tech-spec.md</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to reflect these changes.</a:t>
            </a:r>
            <a:endParaRPr lang="en-US" sz="850" dirty="0"/>
          </a:p>
        </p:txBody>
      </p:sp>
      <p:sp>
        <p:nvSpPr>
          <p:cNvPr id="17" name="Text 14"/>
          <p:cNvSpPr/>
          <p:nvPr/>
        </p:nvSpPr>
        <p:spPr>
          <a:xfrm>
            <a:off x="563523" y="4850130"/>
            <a:ext cx="6493073" cy="175379"/>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3C9C5"/>
                </a:solidFill>
                <a:latin typeface="Noto Serif HK" pitchFamily="34" charset="0"/>
                <a:ea typeface="Noto Serif HK" pitchFamily="34" charset="-122"/>
                <a:cs typeface="Noto Serif HK" pitchFamily="34" charset="-120"/>
              </a:rPr>
              <a:t>Helps maintain a synchronized and accurate project documentation.</a:t>
            </a:r>
            <a:endParaRPr lang="en-US" sz="850" dirty="0"/>
          </a:p>
        </p:txBody>
      </p:sp>
      <p:sp>
        <p:nvSpPr>
          <p:cNvPr id="18" name="Shape 15"/>
          <p:cNvSpPr/>
          <p:nvPr/>
        </p:nvSpPr>
        <p:spPr>
          <a:xfrm>
            <a:off x="7456527" y="1528763"/>
            <a:ext cx="6742867" cy="5600224"/>
          </a:xfrm>
          <a:prstGeom prst="roundRect">
            <a:avLst>
              <a:gd name="adj" fmla="val 1306"/>
            </a:avLst>
          </a:prstGeom>
          <a:solidFill>
            <a:srgbClr val="403234"/>
          </a:solidFill>
          <a:ln/>
        </p:spPr>
      </p:sp>
      <p:sp>
        <p:nvSpPr>
          <p:cNvPr id="19" name="Shape 16"/>
          <p:cNvSpPr/>
          <p:nvPr/>
        </p:nvSpPr>
        <p:spPr>
          <a:xfrm>
            <a:off x="7456527" y="1513522"/>
            <a:ext cx="6742867" cy="60960"/>
          </a:xfrm>
          <a:prstGeom prst="roundRect">
            <a:avLst>
              <a:gd name="adj" fmla="val 26986"/>
            </a:avLst>
          </a:prstGeom>
          <a:solidFill>
            <a:srgbClr val="E2C2B3"/>
          </a:solidFill>
          <a:ln/>
        </p:spPr>
      </p:sp>
      <p:sp>
        <p:nvSpPr>
          <p:cNvPr id="20" name="Shape 17"/>
          <p:cNvSpPr/>
          <p:nvPr/>
        </p:nvSpPr>
        <p:spPr>
          <a:xfrm>
            <a:off x="10663416" y="1364337"/>
            <a:ext cx="328970" cy="328970"/>
          </a:xfrm>
          <a:prstGeom prst="roundRect">
            <a:avLst>
              <a:gd name="adj" fmla="val 277958"/>
            </a:avLst>
          </a:prstGeom>
          <a:solidFill>
            <a:srgbClr val="E2C2B3"/>
          </a:solidFill>
          <a:ln/>
        </p:spPr>
      </p:sp>
      <p:pic>
        <p:nvPicPr>
          <p:cNvPr id="21"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2119" y="1463040"/>
            <a:ext cx="131564" cy="131564"/>
          </a:xfrm>
          <a:prstGeom prst="rect">
            <a:avLst/>
          </a:prstGeom>
        </p:spPr>
      </p:pic>
      <p:sp>
        <p:nvSpPr>
          <p:cNvPr id="22" name="Text 18"/>
          <p:cNvSpPr/>
          <p:nvPr/>
        </p:nvSpPr>
        <p:spPr>
          <a:xfrm>
            <a:off x="7581424" y="1802844"/>
            <a:ext cx="3015139" cy="171212"/>
          </a:xfrm>
          <a:prstGeom prst="rect">
            <a:avLst/>
          </a:prstGeom>
          <a:noFill/>
          <a:ln/>
        </p:spPr>
        <p:txBody>
          <a:bodyPr wrap="none" lIns="0" tIns="0" rIns="0" bIns="0" rtlCol="0" anchor="t"/>
          <a:lstStyle/>
          <a:p>
            <a:pPr algn="l" indent="0" marL="0">
              <a:lnSpc>
                <a:spcPts val="1300"/>
              </a:lnSpc>
              <a:buNone/>
            </a:pPr>
            <a:r>
              <a:rPr lang="en-US" sz="1050" b="1" dirty="0">
                <a:solidFill>
                  <a:srgbClr val="D3C9C5"/>
                </a:solidFill>
                <a:latin typeface="Noto Serif HK Bold" pitchFamily="34" charset="0"/>
                <a:ea typeface="Noto Serif HK Bold" pitchFamily="34" charset="-122"/>
                <a:cs typeface="Noto Serif HK Bold" pitchFamily="34" charset="-120"/>
              </a:rPr>
              <a:t>The .rdd.analyze Command (Experimental)</a:t>
            </a:r>
            <a:endParaRPr lang="en-US" sz="1050" dirty="0"/>
          </a:p>
        </p:txBody>
      </p:sp>
      <p:sp>
        <p:nvSpPr>
          <p:cNvPr id="23" name="Text 19"/>
          <p:cNvSpPr/>
          <p:nvPr/>
        </p:nvSpPr>
        <p:spPr>
          <a:xfrm>
            <a:off x="7581424" y="2083713"/>
            <a:ext cx="6493073" cy="533757"/>
          </a:xfrm>
          <a:prstGeom prst="rect">
            <a:avLst/>
          </a:prstGeom>
          <a:noFill/>
          <a:ln/>
        </p:spPr>
        <p:txBody>
          <a:bodyPr wrap="square" lIns="0" tIns="0" rIns="0" bIns="0" rtlCol="0" anchor="t"/>
          <a:lstStyle/>
          <a:p>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The </a:t>
            </a:r>
            <a:pPr algn="l" indent="0" marL="0">
              <a:lnSpc>
                <a:spcPts val="1350"/>
              </a:lnSpc>
              <a:buNone/>
            </a:pPr>
            <a:r>
              <a:rPr lang="en-US" sz="850" dirty="0">
                <a:solidFill>
                  <a:srgbClr val="D3C9C5"/>
                </a:solidFill>
                <a:highlight>
                  <a:srgbClr val="4D3F41"/>
                </a:highlight>
                <a:latin typeface="Consolas" pitchFamily="34" charset="0"/>
                <a:ea typeface="Consolas" pitchFamily="34" charset="-122"/>
                <a:cs typeface="Consolas" pitchFamily="34" charset="-120"/>
              </a:rPr>
              <a:t>.rdd.analyze</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command is an experimental, interactive feature designed to help clarify complex requirements and generate a detailed execution plan. It guides you through a structured conversation to break down user stories into actionable prompts.</a:t>
            </a:r>
            <a:endParaRPr lang="en-US" sz="850" dirty="0"/>
          </a:p>
        </p:txBody>
      </p:sp>
      <p:sp>
        <p:nvSpPr>
          <p:cNvPr id="24" name="Text 20"/>
          <p:cNvSpPr/>
          <p:nvPr/>
        </p:nvSpPr>
        <p:spPr>
          <a:xfrm>
            <a:off x="7581424" y="2716173"/>
            <a:ext cx="6493073" cy="182999"/>
          </a:xfrm>
          <a:prstGeom prst="rect">
            <a:avLst/>
          </a:prstGeom>
          <a:noFill/>
          <a:ln/>
        </p:spPr>
        <p:txBody>
          <a:bodyPr wrap="none" lIns="0" tIns="0" rIns="0" bIns="0" rtlCol="0" anchor="t"/>
          <a:lstStyle/>
          <a:p>
            <a:pPr algn="l" indent="0" marL="0">
              <a:lnSpc>
                <a:spcPts val="1350"/>
              </a:lnSpc>
              <a:buNone/>
            </a:pPr>
            <a:r>
              <a:rPr lang="en-US" sz="850" b="1" dirty="0">
                <a:solidFill>
                  <a:srgbClr val="D3C9C5"/>
                </a:solidFill>
                <a:latin typeface="Noto Serif HK" pitchFamily="34" charset="0"/>
                <a:ea typeface="Noto Serif HK" pitchFamily="34" charset="-122"/>
                <a:cs typeface="Noto Serif HK" pitchFamily="34" charset="-120"/>
              </a:rPr>
              <a:t>Location:</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a:t>
            </a:r>
            <a:pPr algn="l" indent="0" marL="0">
              <a:lnSpc>
                <a:spcPts val="1350"/>
              </a:lnSpc>
              <a:buNone/>
            </a:pPr>
            <a:r>
              <a:rPr lang="en-US" sz="850" dirty="0">
                <a:solidFill>
                  <a:srgbClr val="D3C9C5"/>
                </a:solidFill>
                <a:highlight>
                  <a:srgbClr val="4D3F41"/>
                </a:highlight>
                <a:latin typeface="Consolas" pitchFamily="34" charset="0"/>
                <a:ea typeface="Consolas" pitchFamily="34" charset="-122"/>
                <a:cs typeface="Consolas" pitchFamily="34" charset="-120"/>
              </a:rPr>
              <a:t>.github/prompts/rdd.analyze.prompt.md</a:t>
            </a:r>
            <a:endParaRPr lang="en-US" sz="850" dirty="0"/>
          </a:p>
        </p:txBody>
      </p:sp>
      <p:sp>
        <p:nvSpPr>
          <p:cNvPr id="25" name="Text 21"/>
          <p:cNvSpPr/>
          <p:nvPr/>
        </p:nvSpPr>
        <p:spPr>
          <a:xfrm>
            <a:off x="7581424" y="2997875"/>
            <a:ext cx="6493073" cy="175379"/>
          </a:xfrm>
          <a:prstGeom prst="rect">
            <a:avLst/>
          </a:prstGeom>
          <a:noFill/>
          <a:ln/>
        </p:spPr>
        <p:txBody>
          <a:bodyPr wrap="none" lIns="0" tIns="0" rIns="0" bIns="0" rtlCol="0" anchor="t"/>
          <a:lstStyle/>
          <a:p>
            <a:pPr algn="l" indent="0" marL="0">
              <a:lnSpc>
                <a:spcPts val="1350"/>
              </a:lnSpc>
              <a:buNone/>
            </a:pPr>
            <a:r>
              <a:rPr lang="en-US" sz="850" b="1" dirty="0">
                <a:solidFill>
                  <a:srgbClr val="D3C9C5"/>
                </a:solidFill>
                <a:latin typeface="Noto Serif HK" pitchFamily="34" charset="0"/>
                <a:ea typeface="Noto Serif HK" pitchFamily="34" charset="-122"/>
                <a:cs typeface="Noto Serif HK" pitchFamily="34" charset="-120"/>
              </a:rPr>
              <a:t>When to Use:</a:t>
            </a:r>
            <a:endParaRPr lang="en-US" sz="850" dirty="0"/>
          </a:p>
        </p:txBody>
      </p:sp>
      <p:sp>
        <p:nvSpPr>
          <p:cNvPr id="26" name="Text 22"/>
          <p:cNvSpPr/>
          <p:nvPr/>
        </p:nvSpPr>
        <p:spPr>
          <a:xfrm>
            <a:off x="7581424" y="3271957"/>
            <a:ext cx="6493073" cy="175379"/>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3C9C5"/>
                </a:solidFill>
                <a:latin typeface="Noto Serif HK" pitchFamily="34" charset="0"/>
                <a:ea typeface="Noto Serif HK" pitchFamily="34" charset="-122"/>
                <a:cs typeface="Noto Serif HK" pitchFamily="34" charset="-120"/>
              </a:rPr>
              <a:t>At the beginning of a complex iteration where requirements are ambiguous.</a:t>
            </a:r>
            <a:endParaRPr lang="en-US" sz="850" dirty="0"/>
          </a:p>
        </p:txBody>
      </p:sp>
      <p:sp>
        <p:nvSpPr>
          <p:cNvPr id="27" name="Text 23"/>
          <p:cNvSpPr/>
          <p:nvPr/>
        </p:nvSpPr>
        <p:spPr>
          <a:xfrm>
            <a:off x="7581424" y="3485674"/>
            <a:ext cx="6493073" cy="175379"/>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3C9C5"/>
                </a:solidFill>
                <a:latin typeface="Noto Serif HK" pitchFamily="34" charset="0"/>
                <a:ea typeface="Noto Serif HK" pitchFamily="34" charset="-122"/>
                <a:cs typeface="Noto Serif HK" pitchFamily="34" charset="-120"/>
              </a:rPr>
              <a:t>To generate a comprehensive execution plan with sequenced prompts.</a:t>
            </a:r>
            <a:endParaRPr lang="en-US" sz="850" dirty="0"/>
          </a:p>
        </p:txBody>
      </p:sp>
      <p:sp>
        <p:nvSpPr>
          <p:cNvPr id="28" name="Shape 24"/>
          <p:cNvSpPr/>
          <p:nvPr/>
        </p:nvSpPr>
        <p:spPr>
          <a:xfrm>
            <a:off x="7581424" y="3784402"/>
            <a:ext cx="6493073" cy="839510"/>
          </a:xfrm>
          <a:prstGeom prst="roundRect">
            <a:avLst>
              <a:gd name="adj" fmla="val 1960"/>
            </a:avLst>
          </a:prstGeom>
          <a:solidFill>
            <a:srgbClr val="372015"/>
          </a:solidFill>
          <a:ln/>
        </p:spPr>
      </p:sp>
      <p:pic>
        <p:nvPicPr>
          <p:cNvPr id="29" name="Image 2" descr="preencoded.png">    </p:cNvPr>
          <p:cNvPicPr>
            <a:picLocks noChangeAspect="1"/>
          </p:cNvPicPr>
          <p:nvPr/>
        </p:nvPicPr>
        <p:blipFill>
          <a:blip r:embed="rId5"/>
          <a:stretch>
            <a:fillRect/>
          </a:stretch>
        </p:blipFill>
        <p:spPr>
          <a:xfrm>
            <a:off x="7691080" y="3962638"/>
            <a:ext cx="137041" cy="109657"/>
          </a:xfrm>
          <a:prstGeom prst="rect">
            <a:avLst/>
          </a:prstGeom>
        </p:spPr>
      </p:pic>
      <p:sp>
        <p:nvSpPr>
          <p:cNvPr id="30" name="Text 25"/>
          <p:cNvSpPr/>
          <p:nvPr/>
        </p:nvSpPr>
        <p:spPr>
          <a:xfrm>
            <a:off x="7937778" y="3921443"/>
            <a:ext cx="6027063" cy="548997"/>
          </a:xfrm>
          <a:prstGeom prst="rect">
            <a:avLst/>
          </a:prstGeom>
          <a:noFill/>
          <a:ln/>
        </p:spPr>
        <p:txBody>
          <a:bodyPr wrap="square" lIns="0" tIns="0" rIns="0" bIns="0" rtlCol="0" anchor="t"/>
          <a:lstStyle/>
          <a:p>
            <a:pPr algn="l" indent="0" marL="0">
              <a:lnSpc>
                <a:spcPts val="1350"/>
              </a:lnSpc>
              <a:buNone/>
            </a:pPr>
            <a:r>
              <a:rPr lang="en-US" sz="850" dirty="0">
                <a:solidFill>
                  <a:srgbClr val="000000"/>
                </a:solidFill>
                <a:latin typeface="Noto Serif HK" pitchFamily="34" charset="0"/>
                <a:ea typeface="Noto Serif HK" pitchFamily="34" charset="-122"/>
                <a:cs typeface="Noto Serif HK" pitchFamily="34" charset="-120"/>
              </a:rPr>
              <a:t>⚠️</a:t>
            </a:r>
            <a:pPr algn="l" indent="0" marL="0">
              <a:lnSpc>
                <a:spcPts val="1350"/>
              </a:lnSpc>
              <a:buNone/>
            </a:pPr>
            <a:r>
              <a:rPr lang="en-US" sz="850" b="1" dirty="0">
                <a:solidFill>
                  <a:srgbClr val="000000"/>
                </a:solidFill>
                <a:highlight>
                  <a:srgbClr val="E2C2B3"/>
                </a:highlight>
                <a:latin typeface="Noto Serif HK" pitchFamily="34" charset="0"/>
                <a:ea typeface="Noto Serif HK" pitchFamily="34" charset="-122"/>
                <a:cs typeface="Noto Serif HK" pitchFamily="34" charset="-120"/>
              </a:rPr>
              <a:t> WARNING:</a:t>
            </a:r>
            <a:pPr algn="l" indent="0" marL="0">
              <a:lnSpc>
                <a:spcPts val="1350"/>
              </a:lnSpc>
              <a:buNone/>
            </a:pPr>
            <a:r>
              <a:rPr lang="en-US" sz="850" dirty="0">
                <a:solidFill>
                  <a:srgbClr val="FFFFFF"/>
                </a:solidFill>
                <a:latin typeface="Noto Serif HK" pitchFamily="34" charset="0"/>
                <a:ea typeface="Noto Serif HK" pitchFamily="34" charset="-122"/>
                <a:cs typeface="Noto Serif HK" pitchFamily="34" charset="-120"/>
              </a:rPr>
              <a:t> This command is iterative and can consume a significant number of premium requests. It is highly recommended to first attempt manual clarification of the user story or use other tools before resorting to </a:t>
            </a:r>
            <a:pPr algn="l" indent="0" marL="0">
              <a:lnSpc>
                <a:spcPts val="1350"/>
              </a:lnSpc>
              <a:buNone/>
            </a:pPr>
            <a:r>
              <a:rPr lang="en-US" sz="850" dirty="0">
                <a:solidFill>
                  <a:srgbClr val="FFFFFF"/>
                </a:solidFill>
                <a:highlight>
                  <a:srgbClr val="4D3F41"/>
                </a:highlight>
                <a:latin typeface="Consolas" pitchFamily="34" charset="0"/>
                <a:ea typeface="Consolas" pitchFamily="34" charset="-122"/>
                <a:cs typeface="Consolas" pitchFamily="34" charset="-120"/>
              </a:rPr>
              <a:t>.rdd.analyze</a:t>
            </a:r>
            <a:pPr algn="l" indent="0" marL="0">
              <a:lnSpc>
                <a:spcPts val="1350"/>
              </a:lnSpc>
              <a:buNone/>
            </a:pPr>
            <a:r>
              <a:rPr lang="en-US" sz="850" dirty="0">
                <a:solidFill>
                  <a:srgbClr val="000000"/>
                </a:solidFill>
                <a:highlight>
                  <a:srgbClr val="E2C2B3"/>
                </a:highlight>
                <a:latin typeface="Noto Serif HK" pitchFamily="34" charset="0"/>
                <a:ea typeface="Noto Serif HK" pitchFamily="34" charset="-122"/>
                <a:cs typeface="Noto Serif HK" pitchFamily="34" charset="-120"/>
              </a:rPr>
              <a:t>.</a:t>
            </a:r>
            <a:endParaRPr lang="en-US" sz="850" dirty="0"/>
          </a:p>
        </p:txBody>
      </p:sp>
      <p:sp>
        <p:nvSpPr>
          <p:cNvPr id="31" name="Text 26"/>
          <p:cNvSpPr/>
          <p:nvPr/>
        </p:nvSpPr>
        <p:spPr>
          <a:xfrm>
            <a:off x="7581424" y="4747260"/>
            <a:ext cx="6493073" cy="175379"/>
          </a:xfrm>
          <a:prstGeom prst="rect">
            <a:avLst/>
          </a:prstGeom>
          <a:noFill/>
          <a:ln/>
        </p:spPr>
        <p:txBody>
          <a:bodyPr wrap="none" lIns="0" tIns="0" rIns="0" bIns="0" rtlCol="0" anchor="t"/>
          <a:lstStyle/>
          <a:p>
            <a:pPr algn="l" indent="0" marL="0">
              <a:lnSpc>
                <a:spcPts val="1350"/>
              </a:lnSpc>
              <a:buNone/>
            </a:pPr>
            <a:r>
              <a:rPr lang="en-US" sz="850" b="1" dirty="0">
                <a:solidFill>
                  <a:srgbClr val="D3C9C5"/>
                </a:solidFill>
                <a:latin typeface="Noto Serif HK" pitchFamily="34" charset="0"/>
                <a:ea typeface="Noto Serif HK" pitchFamily="34" charset="-122"/>
                <a:cs typeface="Noto Serif HK" pitchFamily="34" charset="-120"/>
              </a:rPr>
              <a:t>How It Works:</a:t>
            </a:r>
            <a:endParaRPr lang="en-US" sz="850" dirty="0"/>
          </a:p>
        </p:txBody>
      </p:sp>
      <p:sp>
        <p:nvSpPr>
          <p:cNvPr id="32" name="Text 27"/>
          <p:cNvSpPr/>
          <p:nvPr/>
        </p:nvSpPr>
        <p:spPr>
          <a:xfrm>
            <a:off x="7581424" y="5021342"/>
            <a:ext cx="6493073" cy="350758"/>
          </a:xfrm>
          <a:prstGeom prst="rect">
            <a:avLst/>
          </a:prstGeom>
          <a:noFill/>
          <a:ln/>
        </p:spPr>
        <p:txBody>
          <a:bodyPr wrap="square" lIns="0" tIns="0" rIns="0" bIns="0" rtlCol="0" anchor="t"/>
          <a:lstStyle/>
          <a:p>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The command operates through a state-based workflow, guiding you through a series of steps to refine the user story and plan its implementation:</a:t>
            </a:r>
            <a:endParaRPr lang="en-US" sz="850" dirty="0"/>
          </a:p>
        </p:txBody>
      </p:sp>
      <p:sp>
        <p:nvSpPr>
          <p:cNvPr id="33" name="Text 28"/>
          <p:cNvSpPr/>
          <p:nvPr/>
        </p:nvSpPr>
        <p:spPr>
          <a:xfrm>
            <a:off x="7581424" y="5470803"/>
            <a:ext cx="6493073" cy="350758"/>
          </a:xfrm>
          <a:prstGeom prst="rect">
            <a:avLst/>
          </a:prstGeom>
          <a:noFill/>
          <a:ln/>
        </p:spPr>
        <p:txBody>
          <a:bodyPr wrap="square" lIns="0" tIns="0" rIns="0" bIns="0" rtlCol="0" anchor="t"/>
          <a:lstStyle/>
          <a:p>
            <a:pPr algn="l" marL="342900" indent="-342900">
              <a:lnSpc>
                <a:spcPts val="1350"/>
              </a:lnSpc>
              <a:buSzPct val="100000"/>
              <a:buFont typeface="+mj-lt"/>
              <a:buAutoNum type="arabicPeriod" startAt="1"/>
            </a:pPr>
            <a:r>
              <a:rPr lang="en-US" sz="850" b="1" dirty="0">
                <a:solidFill>
                  <a:srgbClr val="D3C9C5"/>
                </a:solidFill>
                <a:latin typeface="Noto Serif HK" pitchFamily="34" charset="0"/>
                <a:ea typeface="Noto Serif HK" pitchFamily="34" charset="-122"/>
                <a:cs typeface="Noto Serif HK" pitchFamily="34" charset="-120"/>
              </a:rPr>
              <a:t>State 1-4 (Clarification):</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Systematically collects critical information by asking "What," "Why," "Acceptance Criteria," and "Other Considerations" related to your user story.</a:t>
            </a:r>
            <a:endParaRPr lang="en-US" sz="850" dirty="0"/>
          </a:p>
        </p:txBody>
      </p:sp>
      <p:sp>
        <p:nvSpPr>
          <p:cNvPr id="34" name="Text 29"/>
          <p:cNvSpPr/>
          <p:nvPr/>
        </p:nvSpPr>
        <p:spPr>
          <a:xfrm>
            <a:off x="7581424" y="5859899"/>
            <a:ext cx="6493073" cy="350758"/>
          </a:xfrm>
          <a:prstGeom prst="rect">
            <a:avLst/>
          </a:prstGeom>
          <a:noFill/>
          <a:ln/>
        </p:spPr>
        <p:txBody>
          <a:bodyPr wrap="square" lIns="0" tIns="0" rIns="0" bIns="0" rtlCol="0" anchor="t"/>
          <a:lstStyle/>
          <a:p>
            <a:pPr algn="l" marL="342900" indent="-342900">
              <a:lnSpc>
                <a:spcPts val="1350"/>
              </a:lnSpc>
              <a:buSzPct val="100000"/>
              <a:buFont typeface="+mj-lt"/>
              <a:buAutoNum type="arabicPeriod" startAt="2"/>
            </a:pPr>
            <a:r>
              <a:rPr lang="en-US" sz="850" b="1" dirty="0">
                <a:solidFill>
                  <a:srgbClr val="D3C9C5"/>
                </a:solidFill>
                <a:latin typeface="Noto Serif HK" pitchFamily="34" charset="0"/>
                <a:ea typeface="Noto Serif HK" pitchFamily="34" charset="-122"/>
                <a:cs typeface="Noto Serif HK" pitchFamily="34" charset="-120"/>
              </a:rPr>
              <a:t>State 5 (Questionnaire Generation):</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Based on your input, it generates a comprehensive Requirements Questionnaire with multiple-choice questions to address any remaining ambiguities.</a:t>
            </a:r>
            <a:endParaRPr lang="en-US" sz="850" dirty="0"/>
          </a:p>
        </p:txBody>
      </p:sp>
      <p:sp>
        <p:nvSpPr>
          <p:cNvPr id="35" name="Text 30"/>
          <p:cNvSpPr/>
          <p:nvPr/>
        </p:nvSpPr>
        <p:spPr>
          <a:xfrm>
            <a:off x="7581424" y="6248995"/>
            <a:ext cx="6493073" cy="350758"/>
          </a:xfrm>
          <a:prstGeom prst="rect">
            <a:avLst/>
          </a:prstGeom>
          <a:noFill/>
          <a:ln/>
        </p:spPr>
        <p:txBody>
          <a:bodyPr wrap="square" lIns="0" tIns="0" rIns="0" bIns="0" rtlCol="0" anchor="t"/>
          <a:lstStyle/>
          <a:p>
            <a:pPr algn="l" marL="342900" indent="-342900">
              <a:lnSpc>
                <a:spcPts val="1350"/>
              </a:lnSpc>
              <a:buSzPct val="100000"/>
              <a:buFont typeface="+mj-lt"/>
              <a:buAutoNum type="arabicPeriod" startAt="3"/>
            </a:pPr>
            <a:r>
              <a:rPr lang="en-US" sz="850" b="1" dirty="0">
                <a:solidFill>
                  <a:srgbClr val="D3C9C5"/>
                </a:solidFill>
                <a:latin typeface="Noto Serif HK" pitchFamily="34" charset="0"/>
                <a:ea typeface="Noto Serif HK" pitchFamily="34" charset="-122"/>
                <a:cs typeface="Noto Serif HK" pitchFamily="34" charset="-120"/>
              </a:rPr>
              <a:t>State 6-7 (Response &amp; Confirmation):</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You answer the questionnaire, and the system confirms all clarity criteria are met.</a:t>
            </a:r>
            <a:endParaRPr lang="en-US" sz="850" dirty="0"/>
          </a:p>
        </p:txBody>
      </p:sp>
      <p:sp>
        <p:nvSpPr>
          <p:cNvPr id="36" name="Text 31"/>
          <p:cNvSpPr/>
          <p:nvPr/>
        </p:nvSpPr>
        <p:spPr>
          <a:xfrm>
            <a:off x="7581424" y="6638092"/>
            <a:ext cx="6493073" cy="365998"/>
          </a:xfrm>
          <a:prstGeom prst="rect">
            <a:avLst/>
          </a:prstGeom>
          <a:noFill/>
          <a:ln/>
        </p:spPr>
        <p:txBody>
          <a:bodyPr wrap="square" lIns="0" tIns="0" rIns="0" bIns="0" rtlCol="0" anchor="t"/>
          <a:lstStyle/>
          <a:p>
            <a:pPr algn="l" marL="342900" indent="-342900">
              <a:lnSpc>
                <a:spcPts val="1350"/>
              </a:lnSpc>
              <a:buSzPct val="100000"/>
              <a:buFont typeface="+mj-lt"/>
              <a:buAutoNum type="arabicPeriod" startAt="4"/>
            </a:pPr>
            <a:r>
              <a:rPr lang="en-US" sz="850" b="1" dirty="0">
                <a:solidFill>
                  <a:srgbClr val="D3C9C5"/>
                </a:solidFill>
                <a:latin typeface="Noto Serif HK" pitchFamily="34" charset="0"/>
                <a:ea typeface="Noto Serif HK" pitchFamily="34" charset="-122"/>
                <a:cs typeface="Noto Serif HK" pitchFamily="34" charset="-120"/>
              </a:rPr>
              <a:t>State 8-9 (Plan Generation):</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A detailed execution plan is created, outlining sequenced prompts for your </a:t>
            </a:r>
            <a:pPr algn="l" indent="0" marL="0">
              <a:lnSpc>
                <a:spcPts val="1350"/>
              </a:lnSpc>
              <a:buNone/>
            </a:pPr>
            <a:r>
              <a:rPr lang="en-US" sz="850" dirty="0">
                <a:solidFill>
                  <a:srgbClr val="D3C9C5"/>
                </a:solidFill>
                <a:highlight>
                  <a:srgbClr val="4D3F41"/>
                </a:highlight>
                <a:latin typeface="Consolas" pitchFamily="34" charset="0"/>
                <a:ea typeface="Consolas" pitchFamily="34" charset="-122"/>
                <a:cs typeface="Consolas" pitchFamily="34" charset="-120"/>
              </a:rPr>
              <a:t>work-iteration-prompts.md</a:t>
            </a:r>
            <a:pPr algn="l" indent="0" marL="0">
              <a:lnSpc>
                <a:spcPts val="1350"/>
              </a:lnSpc>
              <a:buNone/>
            </a:pPr>
            <a:r>
              <a:rPr lang="en-US" sz="850" dirty="0">
                <a:solidFill>
                  <a:srgbClr val="D3C9C5"/>
                </a:solidFill>
                <a:latin typeface="Noto Serif HK" pitchFamily="34" charset="0"/>
                <a:ea typeface="Noto Serif HK" pitchFamily="34" charset="-122"/>
                <a:cs typeface="Noto Serif HK" pitchFamily="34" charset="-120"/>
              </a:rPr>
              <a:t> file, ensuring a clear path to implementation.</a:t>
            </a:r>
            <a:endParaRPr lang="en-US" sz="850" dirty="0"/>
          </a:p>
        </p:txBody>
      </p:sp>
      <p:sp>
        <p:nvSpPr>
          <p:cNvPr id="37" name="Shape 32"/>
          <p:cNvSpPr/>
          <p:nvPr/>
        </p:nvSpPr>
        <p:spPr>
          <a:xfrm>
            <a:off x="438626" y="7375684"/>
            <a:ext cx="13753148" cy="473512"/>
          </a:xfrm>
          <a:prstGeom prst="roundRect">
            <a:avLst>
              <a:gd name="adj" fmla="val 3474"/>
            </a:avLst>
          </a:prstGeom>
          <a:solidFill>
            <a:srgbClr val="372015"/>
          </a:solidFill>
          <a:ln/>
        </p:spPr>
      </p:sp>
      <p:pic>
        <p:nvPicPr>
          <p:cNvPr id="38" name="Image 3" descr="preencoded.png">    </p:cNvPr>
          <p:cNvPicPr>
            <a:picLocks noChangeAspect="1"/>
          </p:cNvPicPr>
          <p:nvPr/>
        </p:nvPicPr>
        <p:blipFill>
          <a:blip r:embed="rId6"/>
          <a:stretch>
            <a:fillRect/>
          </a:stretch>
        </p:blipFill>
        <p:spPr>
          <a:xfrm>
            <a:off x="548283" y="7553920"/>
            <a:ext cx="137041" cy="109657"/>
          </a:xfrm>
          <a:prstGeom prst="rect">
            <a:avLst/>
          </a:prstGeom>
        </p:spPr>
      </p:pic>
      <p:sp>
        <p:nvSpPr>
          <p:cNvPr id="39" name="Text 33"/>
          <p:cNvSpPr/>
          <p:nvPr/>
        </p:nvSpPr>
        <p:spPr>
          <a:xfrm>
            <a:off x="794980" y="7512725"/>
            <a:ext cx="13287137" cy="182999"/>
          </a:xfrm>
          <a:prstGeom prst="rect">
            <a:avLst/>
          </a:prstGeom>
          <a:noFill/>
          <a:ln/>
        </p:spPr>
        <p:txBody>
          <a:bodyPr wrap="none" lIns="0" tIns="0" rIns="0" bIns="0" rtlCol="0" anchor="t"/>
          <a:lstStyle/>
          <a:p>
            <a:pPr algn="l" indent="0" marL="0">
              <a:lnSpc>
                <a:spcPts val="1350"/>
              </a:lnSpc>
              <a:buNone/>
            </a:pPr>
            <a:r>
              <a:rPr lang="en-US" sz="850" b="1" dirty="0">
                <a:solidFill>
                  <a:srgbClr val="FFFFFF"/>
                </a:solidFill>
                <a:latin typeface="Noto Serif HK" pitchFamily="34" charset="0"/>
                <a:ea typeface="Noto Serif HK" pitchFamily="34" charset="-122"/>
                <a:cs typeface="Noto Serif HK" pitchFamily="34" charset="-120"/>
              </a:rPr>
              <a:t>Tip:</a:t>
            </a:r>
            <a:pPr algn="l" indent="0" marL="0">
              <a:lnSpc>
                <a:spcPts val="1350"/>
              </a:lnSpc>
              <a:buNone/>
            </a:pPr>
            <a:r>
              <a:rPr lang="en-US" sz="850" dirty="0">
                <a:solidFill>
                  <a:srgbClr val="FFFFFF"/>
                </a:solidFill>
                <a:latin typeface="Noto Serif HK" pitchFamily="34" charset="0"/>
                <a:ea typeface="Noto Serif HK" pitchFamily="34" charset="-122"/>
                <a:cs typeface="Noto Serif HK" pitchFamily="34" charset="-120"/>
              </a:rPr>
              <a:t> Always run </a:t>
            </a:r>
            <a:pPr algn="l" indent="0" marL="0">
              <a:lnSpc>
                <a:spcPts val="1350"/>
              </a:lnSpc>
              <a:buNone/>
            </a:pPr>
            <a:r>
              <a:rPr lang="en-US" sz="850" dirty="0">
                <a:solidFill>
                  <a:srgbClr val="FFFFFF"/>
                </a:solidFill>
                <a:highlight>
                  <a:srgbClr val="4D3F41"/>
                </a:highlight>
                <a:latin typeface="Consolas" pitchFamily="34" charset="0"/>
                <a:ea typeface="Consolas" pitchFamily="34" charset="-122"/>
                <a:cs typeface="Consolas" pitchFamily="34" charset="-120"/>
              </a:rPr>
              <a:t>.rdd.update</a:t>
            </a:r>
            <a:pPr algn="l" indent="0" marL="0">
              <a:lnSpc>
                <a:spcPts val="1350"/>
              </a:lnSpc>
              <a:buNone/>
            </a:pPr>
            <a:r>
              <a:rPr lang="en-US" sz="850" dirty="0">
                <a:solidFill>
                  <a:srgbClr val="FFFFFF"/>
                </a:solidFill>
                <a:latin typeface="Noto Serif HK" pitchFamily="34" charset="0"/>
                <a:ea typeface="Noto Serif HK" pitchFamily="34" charset="-122"/>
                <a:cs typeface="Noto Serif HK" pitchFamily="34" charset="-120"/>
              </a:rPr>
              <a:t> before completing an iteration to keep your project documentation accurate and synchronized with implementation changes.</a:t>
            </a:r>
            <a:endParaRPr lang="en-US" sz="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2025-11-16T10:25:38Z</dcterms:created>
  <dcterms:modified xsi:type="dcterms:W3CDTF">2025-11-16T10:25:38Z</dcterms:modified>
</cp:coreProperties>
</file>